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39"/>
  </p:notesMasterIdLst>
  <p:sldIdLst>
    <p:sldId id="256" r:id="rId2"/>
    <p:sldId id="258" r:id="rId3"/>
    <p:sldId id="283" r:id="rId4"/>
    <p:sldId id="259" r:id="rId5"/>
    <p:sldId id="257" r:id="rId6"/>
    <p:sldId id="301" r:id="rId7"/>
    <p:sldId id="297" r:id="rId8"/>
    <p:sldId id="295" r:id="rId9"/>
    <p:sldId id="312" r:id="rId10"/>
    <p:sldId id="315" r:id="rId11"/>
    <p:sldId id="316" r:id="rId12"/>
    <p:sldId id="265" r:id="rId13"/>
    <p:sldId id="314" r:id="rId14"/>
    <p:sldId id="313" r:id="rId15"/>
    <p:sldId id="317" r:id="rId16"/>
    <p:sldId id="319" r:id="rId17"/>
    <p:sldId id="325" r:id="rId18"/>
    <p:sldId id="320" r:id="rId19"/>
    <p:sldId id="321" r:id="rId20"/>
    <p:sldId id="296" r:id="rId21"/>
    <p:sldId id="335" r:id="rId22"/>
    <p:sldId id="336" r:id="rId23"/>
    <p:sldId id="304" r:id="rId24"/>
    <p:sldId id="322" r:id="rId25"/>
    <p:sldId id="326" r:id="rId26"/>
    <p:sldId id="323" r:id="rId27"/>
    <p:sldId id="327" r:id="rId28"/>
    <p:sldId id="331" r:id="rId29"/>
    <p:sldId id="329" r:id="rId30"/>
    <p:sldId id="332" r:id="rId31"/>
    <p:sldId id="328" r:id="rId32"/>
    <p:sldId id="299" r:id="rId33"/>
    <p:sldId id="272" r:id="rId34"/>
    <p:sldId id="333" r:id="rId35"/>
    <p:sldId id="305" r:id="rId36"/>
    <p:sldId id="337" r:id="rId37"/>
    <p:sldId id="278" r:id="rId38"/>
  </p:sldIdLst>
  <p:sldSz cx="9144000" cy="5143500" type="screen16x9"/>
  <p:notesSz cx="6858000" cy="9144000"/>
  <p:embeddedFontLst>
    <p:embeddedFont>
      <p:font typeface="Playfair Display" panose="020B0604020202020204" charset="0"/>
      <p:regular r:id="rId40"/>
      <p:bold r:id="rId41"/>
      <p:italic r:id="rId42"/>
      <p:boldItalic r:id="rId43"/>
    </p:embeddedFont>
    <p:embeddedFont>
      <p:font typeface="PT Serif" panose="020A0603040505020204" pitchFamily="18" charset="0"/>
      <p:regular r:id="rId44"/>
      <p:bold r:id="rId45"/>
      <p:italic r:id="rId46"/>
      <p:boldItalic r:id="rId47"/>
    </p:embeddedFont>
    <p:embeddedFont>
      <p:font typeface="Calibri" panose="020F0502020204030204" pitchFamily="3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78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B1EF8C-80D7-432A-8A8E-BE115640C814}">
  <a:tblStyle styleId="{71B1EF8C-80D7-432A-8A8E-BE115640C814}"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E8E6813-FC1B-481F-AC74-7B53D04BDA1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enhum Estilo, Nenhuma Grad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98" d="100"/>
          <a:sy n="98" d="100"/>
        </p:scale>
        <p:origin x="60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2.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41749963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29473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1624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21600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7598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1131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91521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90496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72372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929807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0244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7774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7533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807700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120894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0002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83414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23345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575814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616552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17888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91442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5230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b679f01142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b679f01142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15921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54276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40037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1115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1924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280664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1497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8721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6466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2576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9026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9647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2554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000000"/>
        </a:solidFill>
        <a:effectLst/>
      </p:bgPr>
    </p:bg>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768800" y="1991813"/>
            <a:ext cx="5606400" cy="11598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FFFFFF"/>
              </a:buClr>
              <a:buSzPts val="3600"/>
              <a:buNone/>
              <a:defRPr sz="3600">
                <a:solidFill>
                  <a:srgbClr val="FFFFFF"/>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mc:AlternateContent xmlns:mc="http://schemas.openxmlformats.org/markup-compatibility/2006" xmlns:p14="http://schemas.microsoft.com/office/powerpoint/2010/main">
    <mc:Choice Requires="p14">
      <p:transition p14:dur="300">
        <p14:reveal/>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1619700" y="1583344"/>
            <a:ext cx="59046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ubTitle" idx="1"/>
          </p:nvPr>
        </p:nvSpPr>
        <p:spPr>
          <a:xfrm>
            <a:off x="1619700" y="2840060"/>
            <a:ext cx="59046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666666"/>
              </a:buClr>
              <a:buSzPts val="2000"/>
              <a:buFont typeface="Playfair Display"/>
              <a:buNone/>
              <a:defRPr i="1">
                <a:solidFill>
                  <a:srgbClr val="666666"/>
                </a:solidFill>
                <a:highlight>
                  <a:srgbClr val="F3F3F3"/>
                </a:highlight>
                <a:latin typeface="Playfair Display"/>
                <a:ea typeface="Playfair Display"/>
                <a:cs typeface="Playfair Display"/>
                <a:sym typeface="Playfair Display"/>
              </a:defRPr>
            </a:lvl1pPr>
            <a:lvl2pPr lvl="1" algn="ctr" rtl="0">
              <a:spcBef>
                <a:spcPts val="0"/>
              </a:spcBef>
              <a:spcAft>
                <a:spcPts val="0"/>
              </a:spcAft>
              <a:buClr>
                <a:srgbClr val="666666"/>
              </a:buClr>
              <a:buSzPts val="3000"/>
              <a:buFont typeface="Playfair Display"/>
              <a:buNone/>
              <a:defRPr sz="3000" i="1">
                <a:solidFill>
                  <a:srgbClr val="666666"/>
                </a:solidFill>
                <a:highlight>
                  <a:srgbClr val="F3F3F3"/>
                </a:highlight>
                <a:latin typeface="Playfair Display"/>
                <a:ea typeface="Playfair Display"/>
                <a:cs typeface="Playfair Display"/>
                <a:sym typeface="Playfair Display"/>
              </a:defRPr>
            </a:lvl2pPr>
            <a:lvl3pPr lvl="2" algn="ctr" rtl="0">
              <a:spcBef>
                <a:spcPts val="0"/>
              </a:spcBef>
              <a:spcAft>
                <a:spcPts val="0"/>
              </a:spcAft>
              <a:buClr>
                <a:srgbClr val="666666"/>
              </a:buClr>
              <a:buSzPts val="3000"/>
              <a:buFont typeface="Playfair Display"/>
              <a:buNone/>
              <a:defRPr sz="3000" i="1">
                <a:solidFill>
                  <a:srgbClr val="666666"/>
                </a:solidFill>
                <a:highlight>
                  <a:srgbClr val="F3F3F3"/>
                </a:highlight>
                <a:latin typeface="Playfair Display"/>
                <a:ea typeface="Playfair Display"/>
                <a:cs typeface="Playfair Display"/>
                <a:sym typeface="Playfair Display"/>
              </a:defRPr>
            </a:lvl3pPr>
            <a:lvl4pPr lvl="3" algn="ctr" rtl="0">
              <a:spcBef>
                <a:spcPts val="0"/>
              </a:spcBef>
              <a:spcAft>
                <a:spcPts val="0"/>
              </a:spcAft>
              <a:buClr>
                <a:srgbClr val="666666"/>
              </a:buClr>
              <a:buSzPts val="3000"/>
              <a:buFont typeface="Playfair Display"/>
              <a:buNone/>
              <a:defRPr sz="3000" i="1">
                <a:solidFill>
                  <a:srgbClr val="666666"/>
                </a:solidFill>
                <a:highlight>
                  <a:srgbClr val="F3F3F3"/>
                </a:highlight>
                <a:latin typeface="Playfair Display"/>
                <a:ea typeface="Playfair Display"/>
                <a:cs typeface="Playfair Display"/>
                <a:sym typeface="Playfair Display"/>
              </a:defRPr>
            </a:lvl4pPr>
            <a:lvl5pPr lvl="4" algn="ctr" rtl="0">
              <a:spcBef>
                <a:spcPts val="0"/>
              </a:spcBef>
              <a:spcAft>
                <a:spcPts val="0"/>
              </a:spcAft>
              <a:buClr>
                <a:srgbClr val="666666"/>
              </a:buClr>
              <a:buSzPts val="3000"/>
              <a:buFont typeface="Playfair Display"/>
              <a:buNone/>
              <a:defRPr sz="3000" i="1">
                <a:solidFill>
                  <a:srgbClr val="666666"/>
                </a:solidFill>
                <a:highlight>
                  <a:srgbClr val="F3F3F3"/>
                </a:highlight>
                <a:latin typeface="Playfair Display"/>
                <a:ea typeface="Playfair Display"/>
                <a:cs typeface="Playfair Display"/>
                <a:sym typeface="Playfair Display"/>
              </a:defRPr>
            </a:lvl5pPr>
            <a:lvl6pPr lvl="5" algn="ctr" rtl="0">
              <a:spcBef>
                <a:spcPts val="0"/>
              </a:spcBef>
              <a:spcAft>
                <a:spcPts val="0"/>
              </a:spcAft>
              <a:buClr>
                <a:srgbClr val="666666"/>
              </a:buClr>
              <a:buSzPts val="3000"/>
              <a:buFont typeface="Playfair Display"/>
              <a:buNone/>
              <a:defRPr sz="3000" i="1">
                <a:solidFill>
                  <a:srgbClr val="666666"/>
                </a:solidFill>
                <a:highlight>
                  <a:srgbClr val="F3F3F3"/>
                </a:highlight>
                <a:latin typeface="Playfair Display"/>
                <a:ea typeface="Playfair Display"/>
                <a:cs typeface="Playfair Display"/>
                <a:sym typeface="Playfair Display"/>
              </a:defRPr>
            </a:lvl6pPr>
            <a:lvl7pPr lvl="6" algn="ctr" rtl="0">
              <a:spcBef>
                <a:spcPts val="0"/>
              </a:spcBef>
              <a:spcAft>
                <a:spcPts val="0"/>
              </a:spcAft>
              <a:buClr>
                <a:srgbClr val="666666"/>
              </a:buClr>
              <a:buSzPts val="3000"/>
              <a:buFont typeface="Playfair Display"/>
              <a:buNone/>
              <a:defRPr sz="3000" i="1">
                <a:solidFill>
                  <a:srgbClr val="666666"/>
                </a:solidFill>
                <a:highlight>
                  <a:srgbClr val="F3F3F3"/>
                </a:highlight>
                <a:latin typeface="Playfair Display"/>
                <a:ea typeface="Playfair Display"/>
                <a:cs typeface="Playfair Display"/>
                <a:sym typeface="Playfair Display"/>
              </a:defRPr>
            </a:lvl7pPr>
            <a:lvl8pPr lvl="7" algn="ctr" rtl="0">
              <a:spcBef>
                <a:spcPts val="0"/>
              </a:spcBef>
              <a:spcAft>
                <a:spcPts val="0"/>
              </a:spcAft>
              <a:buClr>
                <a:srgbClr val="666666"/>
              </a:buClr>
              <a:buSzPts val="3000"/>
              <a:buFont typeface="Playfair Display"/>
              <a:buNone/>
              <a:defRPr sz="3000" i="1">
                <a:solidFill>
                  <a:srgbClr val="666666"/>
                </a:solidFill>
                <a:highlight>
                  <a:srgbClr val="F3F3F3"/>
                </a:highlight>
                <a:latin typeface="Playfair Display"/>
                <a:ea typeface="Playfair Display"/>
                <a:cs typeface="Playfair Display"/>
                <a:sym typeface="Playfair Display"/>
              </a:defRPr>
            </a:lvl8pPr>
            <a:lvl9pPr lvl="8" algn="ctr" rtl="0">
              <a:spcBef>
                <a:spcPts val="0"/>
              </a:spcBef>
              <a:spcAft>
                <a:spcPts val="0"/>
              </a:spcAft>
              <a:buClr>
                <a:srgbClr val="666666"/>
              </a:buClr>
              <a:buSzPts val="3000"/>
              <a:buFont typeface="Playfair Display"/>
              <a:buNone/>
              <a:defRPr sz="3000" i="1">
                <a:solidFill>
                  <a:srgbClr val="666666"/>
                </a:solidFill>
                <a:highlight>
                  <a:srgbClr val="F3F3F3"/>
                </a:highlight>
                <a:latin typeface="Playfair Display"/>
                <a:ea typeface="Playfair Display"/>
                <a:cs typeface="Playfair Display"/>
                <a:sym typeface="Playfair Display"/>
              </a:defRPr>
            </a:lvl9pPr>
          </a:lstStyle>
          <a:p>
            <a:endParaRPr/>
          </a:p>
        </p:txBody>
      </p:sp>
      <p:sp>
        <p:nvSpPr>
          <p:cNvPr id="16" name="Google Shape;16;p3"/>
          <p:cNvSpPr txBox="1">
            <a:spLocks noGrp="1"/>
          </p:cNvSpPr>
          <p:nvPr>
            <p:ph type="sldNum" idx="12"/>
          </p:nvPr>
        </p:nvSpPr>
        <p:spPr>
          <a:xfrm>
            <a:off x="4297650" y="4419838"/>
            <a:ext cx="548700" cy="3936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mc:AlternateContent xmlns:mc="http://schemas.openxmlformats.org/markup-compatibility/2006" xmlns:p14="http://schemas.microsoft.com/office/powerpoint/2010/main">
    <mc:Choice Requires="p14">
      <p:transition p14:dur="300">
        <p14:reveal/>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88955" y="338306"/>
            <a:ext cx="8366100" cy="762600"/>
          </a:xfrm>
          <a:prstGeom prst="rect">
            <a:avLst/>
          </a:prstGeom>
        </p:spPr>
        <p:txBody>
          <a:bodyPr spcFirstLastPara="1" wrap="square" lIns="91425" tIns="91425" rIns="91425" bIns="91425" anchor="ctr" anchorCtr="0">
            <a:noAutofit/>
          </a:bodyPr>
          <a:lstStyle>
            <a:lvl1pPr lvl="0">
              <a:spcBef>
                <a:spcPts val="0"/>
              </a:spcBef>
              <a:spcAft>
                <a:spcPts val="0"/>
              </a:spcAft>
              <a:buSzPts val="1600"/>
              <a:buNone/>
              <a:defRPr>
                <a:highlight>
                  <a:srgbClr val="F3F3F3"/>
                </a:highlight>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24" name="Google Shape;24;p5"/>
          <p:cNvSpPr txBox="1">
            <a:spLocks noGrp="1"/>
          </p:cNvSpPr>
          <p:nvPr>
            <p:ph type="body" idx="1"/>
          </p:nvPr>
        </p:nvSpPr>
        <p:spPr>
          <a:xfrm>
            <a:off x="1251600" y="1272975"/>
            <a:ext cx="6640800" cy="3067500"/>
          </a:xfrm>
          <a:prstGeom prst="rect">
            <a:avLst/>
          </a:prstGeom>
        </p:spPr>
        <p:txBody>
          <a:bodyPr spcFirstLastPara="1" wrap="square" lIns="91425" tIns="91425" rIns="91425" bIns="91425" anchor="ctr" anchorCtr="0">
            <a:noAutofit/>
          </a:bodyPr>
          <a:lstStyle>
            <a:lvl1pPr marL="457200" lvl="0" indent="-355600">
              <a:spcBef>
                <a:spcPts val="600"/>
              </a:spcBef>
              <a:spcAft>
                <a:spcPts val="0"/>
              </a:spcAft>
              <a:buSzPts val="2000"/>
              <a:buChar char="▣"/>
              <a:defRPr/>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a:lvl4pPr>
            <a:lvl5pPr marL="2286000" lvl="4" indent="-355600">
              <a:spcBef>
                <a:spcPts val="0"/>
              </a:spcBef>
              <a:spcAft>
                <a:spcPts val="0"/>
              </a:spcAft>
              <a:buSzPts val="2000"/>
              <a:buChar char="○"/>
              <a:defRPr/>
            </a:lvl5pPr>
            <a:lvl6pPr marL="2743200" lvl="5" indent="-355600">
              <a:spcBef>
                <a:spcPts val="0"/>
              </a:spcBef>
              <a:spcAft>
                <a:spcPts val="0"/>
              </a:spcAft>
              <a:buSzPts val="2000"/>
              <a:buChar char="■"/>
              <a:defRPr/>
            </a:lvl6pPr>
            <a:lvl7pPr marL="3200400" lvl="6" indent="-355600">
              <a:spcBef>
                <a:spcPts val="0"/>
              </a:spcBef>
              <a:spcAft>
                <a:spcPts val="0"/>
              </a:spcAft>
              <a:buSzPts val="2000"/>
              <a:buChar char="●"/>
              <a:defRPr/>
            </a:lvl7pPr>
            <a:lvl8pPr marL="3657600" lvl="7" indent="-355600">
              <a:spcBef>
                <a:spcPts val="0"/>
              </a:spcBef>
              <a:spcAft>
                <a:spcPts val="0"/>
              </a:spcAft>
              <a:buSzPts val="2000"/>
              <a:buChar char="○"/>
              <a:defRPr/>
            </a:lvl8pPr>
            <a:lvl9pPr marL="4114800" lvl="8" indent="-355600">
              <a:spcBef>
                <a:spcPts val="0"/>
              </a:spcBef>
              <a:spcAft>
                <a:spcPts val="0"/>
              </a:spcAft>
              <a:buSzPts val="2000"/>
              <a:buChar char="■"/>
              <a:defRPr/>
            </a:lvl9pPr>
          </a:lstStyle>
          <a:p>
            <a:endParaRPr/>
          </a:p>
        </p:txBody>
      </p:sp>
      <p:sp>
        <p:nvSpPr>
          <p:cNvPr id="25" name="Google Shape;25;p5"/>
          <p:cNvSpPr txBox="1">
            <a:spLocks noGrp="1"/>
          </p:cNvSpPr>
          <p:nvPr>
            <p:ph type="sldNum" idx="12"/>
          </p:nvPr>
        </p:nvSpPr>
        <p:spPr>
          <a:xfrm>
            <a:off x="4297650" y="4419838"/>
            <a:ext cx="548700" cy="393600"/>
          </a:xfrm>
          <a:prstGeom prst="rect">
            <a:avLst/>
          </a:prstGeom>
        </p:spPr>
        <p:txBody>
          <a:bodyPr spcFirstLastPara="1" wrap="square" lIns="91425" tIns="91425" rIns="91425" bIns="91425"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mc:AlternateContent xmlns:mc="http://schemas.openxmlformats.org/markup-compatibility/2006" xmlns:p14="http://schemas.microsoft.com/office/powerpoint/2010/main">
    <mc:Choice Requires="p14">
      <p:transition p14:dur="300">
        <p14:reveal/>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88955" y="338306"/>
            <a:ext cx="8366100" cy="762600"/>
          </a:xfrm>
          <a:prstGeom prst="rect">
            <a:avLst/>
          </a:prstGeom>
        </p:spPr>
        <p:txBody>
          <a:bodyPr spcFirstLastPara="1" wrap="square" lIns="91425" tIns="91425" rIns="91425" bIns="91425" anchor="ctr" anchorCtr="0">
            <a:noAutofit/>
          </a:bodyPr>
          <a:lstStyle>
            <a:lvl1pPr lvl="0">
              <a:spcBef>
                <a:spcPts val="0"/>
              </a:spcBef>
              <a:spcAft>
                <a:spcPts val="0"/>
              </a:spcAft>
              <a:buSzPts val="1600"/>
              <a:buNone/>
              <a:defRPr>
                <a:highlight>
                  <a:srgbClr val="F3F3F3"/>
                </a:highlight>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28" name="Google Shape;28;p6"/>
          <p:cNvSpPr txBox="1">
            <a:spLocks noGrp="1"/>
          </p:cNvSpPr>
          <p:nvPr>
            <p:ph type="body" idx="1"/>
          </p:nvPr>
        </p:nvSpPr>
        <p:spPr>
          <a:xfrm>
            <a:off x="970212" y="1200150"/>
            <a:ext cx="3496500" cy="29457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29" name="Google Shape;29;p6"/>
          <p:cNvSpPr txBox="1">
            <a:spLocks noGrp="1"/>
          </p:cNvSpPr>
          <p:nvPr>
            <p:ph type="body" idx="2"/>
          </p:nvPr>
        </p:nvSpPr>
        <p:spPr>
          <a:xfrm>
            <a:off x="4677288" y="1200150"/>
            <a:ext cx="3496500" cy="29457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30" name="Google Shape;30;p6"/>
          <p:cNvSpPr txBox="1">
            <a:spLocks noGrp="1"/>
          </p:cNvSpPr>
          <p:nvPr>
            <p:ph type="sldNum" idx="12"/>
          </p:nvPr>
        </p:nvSpPr>
        <p:spPr>
          <a:xfrm>
            <a:off x="4297650" y="4419838"/>
            <a:ext cx="548700" cy="393600"/>
          </a:xfrm>
          <a:prstGeom prst="rect">
            <a:avLst/>
          </a:prstGeom>
        </p:spPr>
        <p:txBody>
          <a:bodyPr spcFirstLastPara="1" wrap="square" lIns="91425" tIns="91425" rIns="91425" bIns="91425"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mc:AlternateContent xmlns:mc="http://schemas.openxmlformats.org/markup-compatibility/2006" xmlns:p14="http://schemas.microsoft.com/office/powerpoint/2010/main">
    <mc:Choice Requires="p14">
      <p:transition p14:dur="300">
        <p14:reveal/>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388955" y="338306"/>
            <a:ext cx="8366100" cy="762600"/>
          </a:xfrm>
          <a:prstGeom prst="rect">
            <a:avLst/>
          </a:prstGeom>
        </p:spPr>
        <p:txBody>
          <a:bodyPr spcFirstLastPara="1" wrap="square" lIns="91425" tIns="91425" rIns="91425" bIns="91425" anchor="ctr" anchorCtr="0">
            <a:noAutofit/>
          </a:bodyPr>
          <a:lstStyle>
            <a:lvl1pPr lvl="0">
              <a:spcBef>
                <a:spcPts val="0"/>
              </a:spcBef>
              <a:spcAft>
                <a:spcPts val="0"/>
              </a:spcAft>
              <a:buSzPts val="1600"/>
              <a:buNone/>
              <a:defRPr>
                <a:highlight>
                  <a:srgbClr val="F3F3F3"/>
                </a:highlight>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39" name="Google Shape;39;p8"/>
          <p:cNvSpPr txBox="1">
            <a:spLocks noGrp="1"/>
          </p:cNvSpPr>
          <p:nvPr>
            <p:ph type="sldNum" idx="12"/>
          </p:nvPr>
        </p:nvSpPr>
        <p:spPr>
          <a:xfrm>
            <a:off x="4297650" y="4419838"/>
            <a:ext cx="548700" cy="393600"/>
          </a:xfrm>
          <a:prstGeom prst="rect">
            <a:avLst/>
          </a:prstGeom>
        </p:spPr>
        <p:txBody>
          <a:bodyPr spcFirstLastPara="1" wrap="square" lIns="91425" tIns="91425" rIns="91425" bIns="91425"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mc:AlternateContent xmlns:mc="http://schemas.openxmlformats.org/markup-compatibility/2006" xmlns:p14="http://schemas.microsoft.com/office/powerpoint/2010/main">
    <mc:Choice Requires="p14">
      <p:transition p14:dur="300">
        <p14:reveal/>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white" type="blank">
  <p:cSld name="BLANK">
    <p:spTree>
      <p:nvGrpSpPr>
        <p:cNvPr id="1" name="Shape 43"/>
        <p:cNvGrpSpPr/>
        <p:nvPr/>
      </p:nvGrpSpPr>
      <p:grpSpPr>
        <a:xfrm>
          <a:off x="0" y="0"/>
          <a:ext cx="0" cy="0"/>
          <a:chOff x="0" y="0"/>
          <a:chExt cx="0" cy="0"/>
        </a:xfrm>
      </p:grpSpPr>
      <p:sp>
        <p:nvSpPr>
          <p:cNvPr id="44" name="Google Shape;44;p10"/>
          <p:cNvSpPr txBox="1">
            <a:spLocks noGrp="1"/>
          </p:cNvSpPr>
          <p:nvPr>
            <p:ph type="sldNum" idx="12"/>
          </p:nvPr>
        </p:nvSpPr>
        <p:spPr>
          <a:xfrm>
            <a:off x="4297650" y="4419838"/>
            <a:ext cx="548700" cy="393600"/>
          </a:xfrm>
          <a:prstGeom prst="rect">
            <a:avLst/>
          </a:prstGeom>
        </p:spPr>
        <p:txBody>
          <a:bodyPr spcFirstLastPara="1" wrap="square" lIns="91425" tIns="91425" rIns="91425" bIns="91425"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mc:AlternateContent xmlns:mc="http://schemas.openxmlformats.org/markup-compatibility/2006" xmlns:p14="http://schemas.microsoft.com/office/powerpoint/2010/main">
    <mc:Choice Requires="p14">
      <p:transition p14:dur="300">
        <p14:reveal/>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black">
  <p:cSld name="BLANK_1">
    <p:bg>
      <p:bgPr>
        <a:solidFill>
          <a:srgbClr val="000000"/>
        </a:solidFill>
        <a:effectLst/>
      </p:bgPr>
    </p:bg>
    <p:spTree>
      <p:nvGrpSpPr>
        <p:cNvPr id="1" name="Shape 45"/>
        <p:cNvGrpSpPr/>
        <p:nvPr/>
      </p:nvGrpSpPr>
      <p:grpSpPr>
        <a:xfrm>
          <a:off x="0" y="0"/>
          <a:ext cx="0" cy="0"/>
          <a:chOff x="0" y="0"/>
          <a:chExt cx="0" cy="0"/>
        </a:xfrm>
      </p:grpSpPr>
      <p:sp>
        <p:nvSpPr>
          <p:cNvPr id="46" name="Google Shape;46;p11"/>
          <p:cNvSpPr txBox="1">
            <a:spLocks noGrp="1"/>
          </p:cNvSpPr>
          <p:nvPr>
            <p:ph type="sldNum" idx="12"/>
          </p:nvPr>
        </p:nvSpPr>
        <p:spPr>
          <a:xfrm>
            <a:off x="4297650" y="4419838"/>
            <a:ext cx="548700" cy="393600"/>
          </a:xfrm>
          <a:prstGeom prst="rect">
            <a:avLst/>
          </a:prstGeom>
        </p:spPr>
        <p:txBody>
          <a:bodyPr spcFirstLastPara="1" wrap="square" lIns="91425" tIns="91425" rIns="91425" bIns="91425"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mc:AlternateContent xmlns:mc="http://schemas.openxmlformats.org/markup-compatibility/2006" xmlns:p14="http://schemas.microsoft.com/office/powerpoint/2010/main">
    <mc:Choice Requires="p14">
      <p:transition p14:dur="300">
        <p14:reveal/>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222625" y="226575"/>
            <a:ext cx="8698800" cy="4690200"/>
          </a:xfrm>
          <a:prstGeom prst="rect">
            <a:avLst/>
          </a:prstGeom>
          <a:noFill/>
          <a:ln w="28575" cap="flat" cmpd="sng">
            <a:solidFill>
              <a:srgbClr val="D9D9D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
          <p:cNvSpPr/>
          <p:nvPr/>
        </p:nvSpPr>
        <p:spPr>
          <a:xfrm>
            <a:off x="288000" y="288125"/>
            <a:ext cx="8567700" cy="4567200"/>
          </a:xfrm>
          <a:prstGeom prst="rect">
            <a:avLst/>
          </a:prstGeom>
          <a:noFill/>
          <a:ln w="9525" cap="flat" cmpd="sng">
            <a:solidFill>
              <a:srgbClr val="D9D9D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
          <p:cNvSpPr txBox="1">
            <a:spLocks noGrp="1"/>
          </p:cNvSpPr>
          <p:nvPr>
            <p:ph type="title"/>
          </p:nvPr>
        </p:nvSpPr>
        <p:spPr>
          <a:xfrm>
            <a:off x="388955" y="338306"/>
            <a:ext cx="8366100" cy="7626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1600"/>
              <a:buFont typeface="Playfair Display"/>
              <a:buNone/>
              <a:defRPr sz="1600">
                <a:solidFill>
                  <a:schemeClr val="dk1"/>
                </a:solidFill>
                <a:latin typeface="Playfair Display"/>
                <a:ea typeface="Playfair Display"/>
                <a:cs typeface="Playfair Display"/>
                <a:sym typeface="Playfair Display"/>
              </a:defRPr>
            </a:lvl1pPr>
            <a:lvl2pPr lvl="1" algn="ctr">
              <a:spcBef>
                <a:spcPts val="0"/>
              </a:spcBef>
              <a:spcAft>
                <a:spcPts val="0"/>
              </a:spcAft>
              <a:buClr>
                <a:schemeClr val="dk1"/>
              </a:buClr>
              <a:buSzPts val="1600"/>
              <a:buFont typeface="Playfair Display"/>
              <a:buNone/>
              <a:defRPr sz="1600">
                <a:solidFill>
                  <a:schemeClr val="dk1"/>
                </a:solidFill>
                <a:latin typeface="Playfair Display"/>
                <a:ea typeface="Playfair Display"/>
                <a:cs typeface="Playfair Display"/>
                <a:sym typeface="Playfair Display"/>
              </a:defRPr>
            </a:lvl2pPr>
            <a:lvl3pPr lvl="2" algn="ctr">
              <a:spcBef>
                <a:spcPts val="0"/>
              </a:spcBef>
              <a:spcAft>
                <a:spcPts val="0"/>
              </a:spcAft>
              <a:buClr>
                <a:schemeClr val="dk1"/>
              </a:buClr>
              <a:buSzPts val="1600"/>
              <a:buFont typeface="Playfair Display"/>
              <a:buNone/>
              <a:defRPr sz="1600">
                <a:solidFill>
                  <a:schemeClr val="dk1"/>
                </a:solidFill>
                <a:latin typeface="Playfair Display"/>
                <a:ea typeface="Playfair Display"/>
                <a:cs typeface="Playfair Display"/>
                <a:sym typeface="Playfair Display"/>
              </a:defRPr>
            </a:lvl3pPr>
            <a:lvl4pPr lvl="3" algn="ctr">
              <a:spcBef>
                <a:spcPts val="0"/>
              </a:spcBef>
              <a:spcAft>
                <a:spcPts val="0"/>
              </a:spcAft>
              <a:buClr>
                <a:schemeClr val="dk1"/>
              </a:buClr>
              <a:buSzPts val="1600"/>
              <a:buFont typeface="Playfair Display"/>
              <a:buNone/>
              <a:defRPr sz="1600">
                <a:solidFill>
                  <a:schemeClr val="dk1"/>
                </a:solidFill>
                <a:latin typeface="Playfair Display"/>
                <a:ea typeface="Playfair Display"/>
                <a:cs typeface="Playfair Display"/>
                <a:sym typeface="Playfair Display"/>
              </a:defRPr>
            </a:lvl4pPr>
            <a:lvl5pPr lvl="4" algn="ctr">
              <a:spcBef>
                <a:spcPts val="0"/>
              </a:spcBef>
              <a:spcAft>
                <a:spcPts val="0"/>
              </a:spcAft>
              <a:buClr>
                <a:schemeClr val="dk1"/>
              </a:buClr>
              <a:buSzPts val="1600"/>
              <a:buFont typeface="Playfair Display"/>
              <a:buNone/>
              <a:defRPr sz="1600">
                <a:solidFill>
                  <a:schemeClr val="dk1"/>
                </a:solidFill>
                <a:latin typeface="Playfair Display"/>
                <a:ea typeface="Playfair Display"/>
                <a:cs typeface="Playfair Display"/>
                <a:sym typeface="Playfair Display"/>
              </a:defRPr>
            </a:lvl5pPr>
            <a:lvl6pPr lvl="5" algn="ctr">
              <a:spcBef>
                <a:spcPts val="0"/>
              </a:spcBef>
              <a:spcAft>
                <a:spcPts val="0"/>
              </a:spcAft>
              <a:buClr>
                <a:schemeClr val="dk1"/>
              </a:buClr>
              <a:buSzPts val="1600"/>
              <a:buFont typeface="Playfair Display"/>
              <a:buNone/>
              <a:defRPr sz="1600">
                <a:solidFill>
                  <a:schemeClr val="dk1"/>
                </a:solidFill>
                <a:latin typeface="Playfair Display"/>
                <a:ea typeface="Playfair Display"/>
                <a:cs typeface="Playfair Display"/>
                <a:sym typeface="Playfair Display"/>
              </a:defRPr>
            </a:lvl6pPr>
            <a:lvl7pPr lvl="6" algn="ctr">
              <a:spcBef>
                <a:spcPts val="0"/>
              </a:spcBef>
              <a:spcAft>
                <a:spcPts val="0"/>
              </a:spcAft>
              <a:buClr>
                <a:schemeClr val="dk1"/>
              </a:buClr>
              <a:buSzPts val="1600"/>
              <a:buFont typeface="Playfair Display"/>
              <a:buNone/>
              <a:defRPr sz="1600">
                <a:solidFill>
                  <a:schemeClr val="dk1"/>
                </a:solidFill>
                <a:latin typeface="Playfair Display"/>
                <a:ea typeface="Playfair Display"/>
                <a:cs typeface="Playfair Display"/>
                <a:sym typeface="Playfair Display"/>
              </a:defRPr>
            </a:lvl7pPr>
            <a:lvl8pPr lvl="7" algn="ctr">
              <a:spcBef>
                <a:spcPts val="0"/>
              </a:spcBef>
              <a:spcAft>
                <a:spcPts val="0"/>
              </a:spcAft>
              <a:buClr>
                <a:schemeClr val="dk1"/>
              </a:buClr>
              <a:buSzPts val="1600"/>
              <a:buFont typeface="Playfair Display"/>
              <a:buNone/>
              <a:defRPr sz="1600">
                <a:solidFill>
                  <a:schemeClr val="dk1"/>
                </a:solidFill>
                <a:latin typeface="Playfair Display"/>
                <a:ea typeface="Playfair Display"/>
                <a:cs typeface="Playfair Display"/>
                <a:sym typeface="Playfair Display"/>
              </a:defRPr>
            </a:lvl8pPr>
            <a:lvl9pPr lvl="8" algn="ctr">
              <a:spcBef>
                <a:spcPts val="0"/>
              </a:spcBef>
              <a:spcAft>
                <a:spcPts val="0"/>
              </a:spcAft>
              <a:buClr>
                <a:schemeClr val="dk1"/>
              </a:buClr>
              <a:buSzPts val="1600"/>
              <a:buFont typeface="Playfair Display"/>
              <a:buNone/>
              <a:defRPr sz="1600">
                <a:solidFill>
                  <a:schemeClr val="dk1"/>
                </a:solidFill>
                <a:latin typeface="Playfair Display"/>
                <a:ea typeface="Playfair Display"/>
                <a:cs typeface="Playfair Display"/>
                <a:sym typeface="Playfair Display"/>
              </a:defRPr>
            </a:lvl9pPr>
          </a:lstStyle>
          <a:p>
            <a:endParaRPr/>
          </a:p>
        </p:txBody>
      </p:sp>
      <p:sp>
        <p:nvSpPr>
          <p:cNvPr id="9" name="Google Shape;9;p1"/>
          <p:cNvSpPr txBox="1">
            <a:spLocks noGrp="1"/>
          </p:cNvSpPr>
          <p:nvPr>
            <p:ph type="body" idx="1"/>
          </p:nvPr>
        </p:nvSpPr>
        <p:spPr>
          <a:xfrm>
            <a:off x="1251600" y="1272975"/>
            <a:ext cx="6640800" cy="30675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PT Serif"/>
              <a:buChar char="▣"/>
              <a:defRPr sz="2000">
                <a:solidFill>
                  <a:schemeClr val="dk1"/>
                </a:solidFill>
                <a:latin typeface="PT Serif"/>
                <a:ea typeface="PT Serif"/>
                <a:cs typeface="PT Serif"/>
                <a:sym typeface="PT Serif"/>
              </a:defRPr>
            </a:lvl1pPr>
            <a:lvl2pPr marL="914400" lvl="1" indent="-355600">
              <a:spcBef>
                <a:spcPts val="0"/>
              </a:spcBef>
              <a:spcAft>
                <a:spcPts val="0"/>
              </a:spcAft>
              <a:buClr>
                <a:schemeClr val="dk1"/>
              </a:buClr>
              <a:buSzPts val="2000"/>
              <a:buFont typeface="PT Serif"/>
              <a:buChar char="○"/>
              <a:defRPr sz="2000">
                <a:solidFill>
                  <a:schemeClr val="dk1"/>
                </a:solidFill>
                <a:latin typeface="PT Serif"/>
                <a:ea typeface="PT Serif"/>
                <a:cs typeface="PT Serif"/>
                <a:sym typeface="PT Serif"/>
              </a:defRPr>
            </a:lvl2pPr>
            <a:lvl3pPr marL="1371600" lvl="2" indent="-355600">
              <a:spcBef>
                <a:spcPts val="0"/>
              </a:spcBef>
              <a:spcAft>
                <a:spcPts val="0"/>
              </a:spcAft>
              <a:buClr>
                <a:schemeClr val="dk1"/>
              </a:buClr>
              <a:buSzPts val="2000"/>
              <a:buFont typeface="PT Serif"/>
              <a:buChar char="■"/>
              <a:defRPr sz="2000">
                <a:solidFill>
                  <a:schemeClr val="dk1"/>
                </a:solidFill>
                <a:latin typeface="PT Serif"/>
                <a:ea typeface="PT Serif"/>
                <a:cs typeface="PT Serif"/>
                <a:sym typeface="PT Serif"/>
              </a:defRPr>
            </a:lvl3pPr>
            <a:lvl4pPr marL="1828800" lvl="3" indent="-355600">
              <a:spcBef>
                <a:spcPts val="0"/>
              </a:spcBef>
              <a:spcAft>
                <a:spcPts val="0"/>
              </a:spcAft>
              <a:buClr>
                <a:schemeClr val="dk1"/>
              </a:buClr>
              <a:buSzPts val="2000"/>
              <a:buFont typeface="PT Serif"/>
              <a:buChar char="●"/>
              <a:defRPr sz="2000">
                <a:solidFill>
                  <a:schemeClr val="dk1"/>
                </a:solidFill>
                <a:latin typeface="PT Serif"/>
                <a:ea typeface="PT Serif"/>
                <a:cs typeface="PT Serif"/>
                <a:sym typeface="PT Serif"/>
              </a:defRPr>
            </a:lvl4pPr>
            <a:lvl5pPr marL="2286000" lvl="4" indent="-355600">
              <a:spcBef>
                <a:spcPts val="0"/>
              </a:spcBef>
              <a:spcAft>
                <a:spcPts val="0"/>
              </a:spcAft>
              <a:buClr>
                <a:schemeClr val="dk1"/>
              </a:buClr>
              <a:buSzPts val="2000"/>
              <a:buFont typeface="PT Serif"/>
              <a:buChar char="○"/>
              <a:defRPr sz="2000">
                <a:solidFill>
                  <a:schemeClr val="dk1"/>
                </a:solidFill>
                <a:latin typeface="PT Serif"/>
                <a:ea typeface="PT Serif"/>
                <a:cs typeface="PT Serif"/>
                <a:sym typeface="PT Serif"/>
              </a:defRPr>
            </a:lvl5pPr>
            <a:lvl6pPr marL="2743200" lvl="5" indent="-355600">
              <a:spcBef>
                <a:spcPts val="0"/>
              </a:spcBef>
              <a:spcAft>
                <a:spcPts val="0"/>
              </a:spcAft>
              <a:buClr>
                <a:schemeClr val="dk1"/>
              </a:buClr>
              <a:buSzPts val="2000"/>
              <a:buFont typeface="PT Serif"/>
              <a:buChar char="■"/>
              <a:defRPr sz="2000">
                <a:solidFill>
                  <a:schemeClr val="dk1"/>
                </a:solidFill>
                <a:latin typeface="PT Serif"/>
                <a:ea typeface="PT Serif"/>
                <a:cs typeface="PT Serif"/>
                <a:sym typeface="PT Serif"/>
              </a:defRPr>
            </a:lvl6pPr>
            <a:lvl7pPr marL="3200400" lvl="6" indent="-355600">
              <a:spcBef>
                <a:spcPts val="0"/>
              </a:spcBef>
              <a:spcAft>
                <a:spcPts val="0"/>
              </a:spcAft>
              <a:buClr>
                <a:schemeClr val="dk1"/>
              </a:buClr>
              <a:buSzPts val="2000"/>
              <a:buFont typeface="PT Serif"/>
              <a:buChar char="●"/>
              <a:defRPr sz="2000">
                <a:solidFill>
                  <a:schemeClr val="dk1"/>
                </a:solidFill>
                <a:latin typeface="PT Serif"/>
                <a:ea typeface="PT Serif"/>
                <a:cs typeface="PT Serif"/>
                <a:sym typeface="PT Serif"/>
              </a:defRPr>
            </a:lvl7pPr>
            <a:lvl8pPr marL="3657600" lvl="7" indent="-355600">
              <a:spcBef>
                <a:spcPts val="0"/>
              </a:spcBef>
              <a:spcAft>
                <a:spcPts val="0"/>
              </a:spcAft>
              <a:buClr>
                <a:schemeClr val="dk1"/>
              </a:buClr>
              <a:buSzPts val="2000"/>
              <a:buFont typeface="PT Serif"/>
              <a:buChar char="○"/>
              <a:defRPr sz="2000">
                <a:solidFill>
                  <a:schemeClr val="dk1"/>
                </a:solidFill>
                <a:latin typeface="PT Serif"/>
                <a:ea typeface="PT Serif"/>
                <a:cs typeface="PT Serif"/>
                <a:sym typeface="PT Serif"/>
              </a:defRPr>
            </a:lvl8pPr>
            <a:lvl9pPr marL="4114800" lvl="8" indent="-355600">
              <a:spcBef>
                <a:spcPts val="0"/>
              </a:spcBef>
              <a:spcAft>
                <a:spcPts val="0"/>
              </a:spcAft>
              <a:buClr>
                <a:schemeClr val="dk1"/>
              </a:buClr>
              <a:buSzPts val="2000"/>
              <a:buFont typeface="PT Serif"/>
              <a:buChar char="■"/>
              <a:defRPr sz="2000">
                <a:solidFill>
                  <a:schemeClr val="dk1"/>
                </a:solidFill>
                <a:latin typeface="PT Serif"/>
                <a:ea typeface="PT Serif"/>
                <a:cs typeface="PT Serif"/>
                <a:sym typeface="PT Serif"/>
              </a:defRPr>
            </a:lvl9pPr>
          </a:lstStyle>
          <a:p>
            <a:endParaRPr/>
          </a:p>
        </p:txBody>
      </p:sp>
      <p:sp>
        <p:nvSpPr>
          <p:cNvPr id="10" name="Google Shape;10;p1"/>
          <p:cNvSpPr txBox="1">
            <a:spLocks noGrp="1"/>
          </p:cNvSpPr>
          <p:nvPr>
            <p:ph type="sldNum" idx="12"/>
          </p:nvPr>
        </p:nvSpPr>
        <p:spPr>
          <a:xfrm>
            <a:off x="4297650" y="4419838"/>
            <a:ext cx="548700" cy="393600"/>
          </a:xfrm>
          <a:prstGeom prst="rect">
            <a:avLst/>
          </a:prstGeom>
          <a:noFill/>
          <a:ln>
            <a:noFill/>
          </a:ln>
        </p:spPr>
        <p:txBody>
          <a:bodyPr spcFirstLastPara="1" wrap="square" lIns="91425" tIns="91425" rIns="91425" bIns="91425" anchor="b" anchorCtr="0">
            <a:noAutofit/>
          </a:bodyPr>
          <a:lstStyle>
            <a:lvl1pPr lvl="0" algn="ctr">
              <a:buNone/>
              <a:defRPr sz="1100">
                <a:solidFill>
                  <a:schemeClr val="accent3"/>
                </a:solidFill>
                <a:latin typeface="PT Serif"/>
                <a:ea typeface="PT Serif"/>
                <a:cs typeface="PT Serif"/>
                <a:sym typeface="PT Serif"/>
              </a:defRPr>
            </a:lvl1pPr>
            <a:lvl2pPr lvl="1" algn="ctr">
              <a:buNone/>
              <a:defRPr sz="1100">
                <a:solidFill>
                  <a:schemeClr val="accent3"/>
                </a:solidFill>
                <a:latin typeface="PT Serif"/>
                <a:ea typeface="PT Serif"/>
                <a:cs typeface="PT Serif"/>
                <a:sym typeface="PT Serif"/>
              </a:defRPr>
            </a:lvl2pPr>
            <a:lvl3pPr lvl="2" algn="ctr">
              <a:buNone/>
              <a:defRPr sz="1100">
                <a:solidFill>
                  <a:schemeClr val="accent3"/>
                </a:solidFill>
                <a:latin typeface="PT Serif"/>
                <a:ea typeface="PT Serif"/>
                <a:cs typeface="PT Serif"/>
                <a:sym typeface="PT Serif"/>
              </a:defRPr>
            </a:lvl3pPr>
            <a:lvl4pPr lvl="3" algn="ctr">
              <a:buNone/>
              <a:defRPr sz="1100">
                <a:solidFill>
                  <a:schemeClr val="accent3"/>
                </a:solidFill>
                <a:latin typeface="PT Serif"/>
                <a:ea typeface="PT Serif"/>
                <a:cs typeface="PT Serif"/>
                <a:sym typeface="PT Serif"/>
              </a:defRPr>
            </a:lvl4pPr>
            <a:lvl5pPr lvl="4" algn="ctr">
              <a:buNone/>
              <a:defRPr sz="1100">
                <a:solidFill>
                  <a:schemeClr val="accent3"/>
                </a:solidFill>
                <a:latin typeface="PT Serif"/>
                <a:ea typeface="PT Serif"/>
                <a:cs typeface="PT Serif"/>
                <a:sym typeface="PT Serif"/>
              </a:defRPr>
            </a:lvl5pPr>
            <a:lvl6pPr lvl="5" algn="ctr">
              <a:buNone/>
              <a:defRPr sz="1100">
                <a:solidFill>
                  <a:schemeClr val="accent3"/>
                </a:solidFill>
                <a:latin typeface="PT Serif"/>
                <a:ea typeface="PT Serif"/>
                <a:cs typeface="PT Serif"/>
                <a:sym typeface="PT Serif"/>
              </a:defRPr>
            </a:lvl6pPr>
            <a:lvl7pPr lvl="6" algn="ctr">
              <a:buNone/>
              <a:defRPr sz="1100">
                <a:solidFill>
                  <a:schemeClr val="accent3"/>
                </a:solidFill>
                <a:latin typeface="PT Serif"/>
                <a:ea typeface="PT Serif"/>
                <a:cs typeface="PT Serif"/>
                <a:sym typeface="PT Serif"/>
              </a:defRPr>
            </a:lvl7pPr>
            <a:lvl8pPr lvl="7" algn="ctr">
              <a:buNone/>
              <a:defRPr sz="1100">
                <a:solidFill>
                  <a:schemeClr val="accent3"/>
                </a:solidFill>
                <a:latin typeface="PT Serif"/>
                <a:ea typeface="PT Serif"/>
                <a:cs typeface="PT Serif"/>
                <a:sym typeface="PT Serif"/>
              </a:defRPr>
            </a:lvl8pPr>
            <a:lvl9pPr lvl="8" algn="ctr">
              <a:buNone/>
              <a:defRPr sz="1100">
                <a:solidFill>
                  <a:schemeClr val="accent3"/>
                </a:solidFill>
                <a:latin typeface="PT Serif"/>
                <a:ea typeface="PT Serif"/>
                <a:cs typeface="PT Serif"/>
                <a:sym typeface="PT Serif"/>
              </a:defRPr>
            </a:lvl9pPr>
          </a:lstStyle>
          <a:p>
            <a:pPr marL="0" lvl="0" indent="0" algn="ct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6" r:id="rId6"/>
    <p:sldLayoutId id="2147483657" r:id="rId7"/>
  </p:sldLayoutIdLst>
  <mc:AlternateContent xmlns:mc="http://schemas.openxmlformats.org/markup-compatibility/2006" xmlns:p14="http://schemas.microsoft.com/office/powerpoint/2010/main">
    <mc:Choice Requires="p14">
      <p:transition p14:dur="300">
        <p14:reveal/>
      </p:transition>
    </mc:Choice>
    <mc:Fallback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microsoft.com/office/2007/relationships/hdphoto" Target="../media/hdphoto5.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microsoft.com/office/2007/relationships/hdphoto" Target="../media/hdphoto6.wdp"/></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5.png"/><Relationship Id="rId4" Type="http://schemas.microsoft.com/office/2007/relationships/hdphoto" Target="../media/hdphoto6.wdp"/></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microsoft.com/office/2007/relationships/hdphoto" Target="../media/hdphoto6.wdp"/></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microsoft.com/office/2007/relationships/hdphoto" Target="../media/hdphoto7.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microsoft.com/office/2007/relationships/hdphoto" Target="../media/hdphoto8.wdp"/></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microsoft.com/office/2007/relationships/hdphoto" Target="../media/hdphoto9.wdp"/></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31.png"/><Relationship Id="rId4" Type="http://schemas.microsoft.com/office/2007/relationships/hdphoto" Target="../media/hdphoto10.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microsoft.com/office/2007/relationships/hdphoto" Target="../media/hdphoto10.wdp"/><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33.png"/><Relationship Id="rId4" Type="http://schemas.microsoft.com/office/2007/relationships/hdphoto" Target="../media/hdphoto10.wdp"/></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microsoft.com/office/2007/relationships/hdphoto" Target="../media/hdphoto3.wdp"/><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9.png"/><Relationship Id="rId5" Type="http://schemas.microsoft.com/office/2007/relationships/hdphoto" Target="../media/hdphoto2.wdp"/><Relationship Id="rId4" Type="http://schemas.openxmlformats.org/officeDocument/2006/relationships/image" Target="../media/image8.png"/><Relationship Id="rId9"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12"/>
          <p:cNvSpPr txBox="1">
            <a:spLocks noGrp="1"/>
          </p:cNvSpPr>
          <p:nvPr>
            <p:ph type="ctrTitle"/>
          </p:nvPr>
        </p:nvSpPr>
        <p:spPr>
          <a:xfrm>
            <a:off x="1768800" y="1991813"/>
            <a:ext cx="56064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dirty="0" smtClean="0"/>
              <a:t>Desafio Q-Bem</a:t>
            </a:r>
            <a:br>
              <a:rPr lang="pt-BR" dirty="0" smtClean="0"/>
            </a:br>
            <a:r>
              <a:rPr lang="pt-BR" dirty="0" smtClean="0"/>
              <a:t/>
            </a:r>
            <a:br>
              <a:rPr lang="pt-BR" dirty="0" smtClean="0"/>
            </a:br>
            <a:r>
              <a:rPr lang="pt-BR" dirty="0" smtClean="0"/>
              <a:t>Ciência de Dados (mar/22)</a:t>
            </a:r>
            <a:endParaRPr dirty="0"/>
          </a:p>
        </p:txBody>
      </p:sp>
    </p:spTree>
  </p:cSld>
  <p:clrMapOvr>
    <a:masterClrMapping/>
  </p:clrMapOvr>
  <mc:AlternateContent xmlns:mc="http://schemas.openxmlformats.org/markup-compatibility/2006" xmlns:p14="http://schemas.microsoft.com/office/powerpoint/2010/main">
    <mc:Choice Requires="p14">
      <p:transition p14:dur="300">
        <p14:reveal/>
      </p:transition>
    </mc:Choice>
    <mc:Fallback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8" name="Google Shape;376;p39"/>
          <p:cNvSpPr txBox="1">
            <a:spLocks noGrp="1"/>
          </p:cNvSpPr>
          <p:nvPr>
            <p:ph type="title"/>
          </p:nvPr>
        </p:nvSpPr>
        <p:spPr>
          <a:xfrm>
            <a:off x="388955" y="338306"/>
            <a:ext cx="8366100" cy="57209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Correlações Interessantes</a:t>
            </a:r>
            <a:endParaRPr dirty="0"/>
          </a:p>
        </p:txBody>
      </p:sp>
      <p:pic>
        <p:nvPicPr>
          <p:cNvPr id="6" name="Imagem 5" descr="C:\Users\Usuario\Desktop\Qbem_case\graficos\correlacao.png"/>
          <p:cNvPicPr>
            <a:picLocks noChangeAspect="1"/>
          </p:cNvPicPr>
          <p:nvPr/>
        </p:nvPicPr>
        <p:blipFill rotWithShape="1">
          <a:blip r:embed="rId3">
            <a:extLst>
              <a:ext uri="{28A0092B-C50C-407E-A947-70E740481C1C}">
                <a14:useLocalDpi xmlns:a14="http://schemas.microsoft.com/office/drawing/2010/main" val="0"/>
              </a:ext>
            </a:extLst>
          </a:blip>
          <a:srcRect l="89033"/>
          <a:stretch/>
        </p:blipFill>
        <p:spPr bwMode="auto">
          <a:xfrm>
            <a:off x="308319" y="910401"/>
            <a:ext cx="428852" cy="3964156"/>
          </a:xfrm>
          <a:prstGeom prst="rect">
            <a:avLst/>
          </a:prstGeom>
          <a:noFill/>
          <a:ln>
            <a:noFill/>
          </a:ln>
        </p:spPr>
      </p:pic>
      <p:pic>
        <p:nvPicPr>
          <p:cNvPr id="5" name="Imagem 4" descr="C:\Users\Usuario\Desktop\Qbem_case\graficos\correlacao.png"/>
          <p:cNvPicPr>
            <a:picLocks noChangeAspect="1"/>
          </p:cNvPicPr>
          <p:nvPr/>
        </p:nvPicPr>
        <p:blipFill rotWithShape="1">
          <a:blip r:embed="rId3">
            <a:extLst>
              <a:ext uri="{28A0092B-C50C-407E-A947-70E740481C1C}">
                <a14:useLocalDpi xmlns:a14="http://schemas.microsoft.com/office/drawing/2010/main" val="0"/>
              </a:ext>
            </a:extLst>
          </a:blip>
          <a:srcRect r="11964"/>
          <a:stretch/>
        </p:blipFill>
        <p:spPr bwMode="auto">
          <a:xfrm>
            <a:off x="714756" y="885594"/>
            <a:ext cx="3442576" cy="3964156"/>
          </a:xfrm>
          <a:prstGeom prst="rect">
            <a:avLst/>
          </a:prstGeom>
          <a:noFill/>
          <a:ln>
            <a:noFill/>
          </a:ln>
        </p:spPr>
      </p:pic>
      <p:sp>
        <p:nvSpPr>
          <p:cNvPr id="9" name="Retângulo 8"/>
          <p:cNvSpPr/>
          <p:nvPr/>
        </p:nvSpPr>
        <p:spPr>
          <a:xfrm>
            <a:off x="2632414" y="980790"/>
            <a:ext cx="4640254" cy="1241407"/>
          </a:xfrm>
          <a:prstGeom prst="rect">
            <a:avLst/>
          </a:prstGeom>
          <a:ln/>
          <a:effectLst>
            <a:outerShdw blurRad="50800" dist="38100" dir="8100000" algn="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lvl="0" algn="ctr"/>
            <a:r>
              <a:rPr lang="pt-BR" b="1" dirty="0">
                <a:solidFill>
                  <a:schemeClr val="tx1"/>
                </a:solidFill>
                <a:latin typeface="PT Serif" panose="020A0603040505020204" pitchFamily="18" charset="0"/>
              </a:rPr>
              <a:t>Clientes com </a:t>
            </a:r>
            <a:r>
              <a:rPr lang="pt-BR" b="1" dirty="0" smtClean="0">
                <a:solidFill>
                  <a:schemeClr val="tx1"/>
                </a:solidFill>
                <a:latin typeface="PT Serif" panose="020A0603040505020204" pitchFamily="18" charset="0"/>
              </a:rPr>
              <a:t>Maior Renda</a:t>
            </a:r>
          </a:p>
          <a:p>
            <a:pPr lvl="0" algn="ctr"/>
            <a:endParaRPr lang="pt-BR" sz="1200" b="1" dirty="0">
              <a:latin typeface="PT Serif" panose="020A0603040505020204" pitchFamily="18" charset="0"/>
            </a:endParaRPr>
          </a:p>
          <a:p>
            <a:pPr marL="285750" lvl="1" indent="-285750">
              <a:buFont typeface="Arial" panose="020B0604020202020204" pitchFamily="34" charset="0"/>
              <a:buChar char="•"/>
            </a:pPr>
            <a:r>
              <a:rPr lang="pt-BR" sz="1200" dirty="0">
                <a:solidFill>
                  <a:srgbClr val="C00000"/>
                </a:solidFill>
                <a:latin typeface="PT Serif" panose="020A0603040505020204" pitchFamily="18" charset="0"/>
              </a:rPr>
              <a:t>Compram mais (quantidade, volume e produtos por compra);</a:t>
            </a:r>
          </a:p>
          <a:p>
            <a:pPr marL="285750" lvl="1" indent="-285750">
              <a:buFont typeface="Arial" panose="020B0604020202020204" pitchFamily="34" charset="0"/>
              <a:buChar char="•"/>
            </a:pPr>
            <a:r>
              <a:rPr lang="pt-BR" sz="1200" dirty="0">
                <a:solidFill>
                  <a:srgbClr val="C00000"/>
                </a:solidFill>
                <a:latin typeface="PT Serif" panose="020A0603040505020204" pitchFamily="18" charset="0"/>
              </a:rPr>
              <a:t>Compram mais produtos Gold e por catálogo</a:t>
            </a:r>
            <a:r>
              <a:rPr lang="pt-BR" sz="1200" dirty="0" smtClean="0">
                <a:solidFill>
                  <a:srgbClr val="C00000"/>
                </a:solidFill>
                <a:latin typeface="PT Serif" panose="020A0603040505020204" pitchFamily="18" charset="0"/>
              </a:rPr>
              <a:t>;</a:t>
            </a:r>
            <a:endParaRPr lang="pt-BR" sz="1200" dirty="0" smtClean="0">
              <a:solidFill>
                <a:srgbClr val="0070C0"/>
              </a:solidFill>
              <a:latin typeface="PT Serif" panose="020A0603040505020204" pitchFamily="18" charset="0"/>
            </a:endParaRPr>
          </a:p>
          <a:p>
            <a:pPr marL="285750" lvl="1" indent="-285750">
              <a:buFont typeface="Arial" panose="020B0604020202020204" pitchFamily="34" charset="0"/>
              <a:buChar char="•"/>
            </a:pPr>
            <a:r>
              <a:rPr lang="pt-BR" sz="1200" dirty="0" smtClean="0">
                <a:solidFill>
                  <a:schemeClr val="accent6">
                    <a:lumMod val="50000"/>
                  </a:schemeClr>
                </a:solidFill>
                <a:latin typeface="PT Serif" panose="020A0603040505020204" pitchFamily="18" charset="0"/>
              </a:rPr>
              <a:t>Visitam </a:t>
            </a:r>
            <a:r>
              <a:rPr lang="pt-BR" sz="1200" dirty="0">
                <a:solidFill>
                  <a:schemeClr val="accent6">
                    <a:lumMod val="50000"/>
                  </a:schemeClr>
                </a:solidFill>
                <a:latin typeface="PT Serif" panose="020A0603040505020204" pitchFamily="18" charset="0"/>
              </a:rPr>
              <a:t>menos o Website da empresa;</a:t>
            </a:r>
          </a:p>
          <a:p>
            <a:pPr marL="285750" lvl="1" indent="-285750">
              <a:buFont typeface="Arial" panose="020B0604020202020204" pitchFamily="34" charset="0"/>
              <a:buChar char="•"/>
            </a:pPr>
            <a:r>
              <a:rPr lang="pt-BR" sz="1200" dirty="0">
                <a:solidFill>
                  <a:schemeClr val="accent6">
                    <a:lumMod val="50000"/>
                  </a:schemeClr>
                </a:solidFill>
                <a:latin typeface="PT Serif" panose="020A0603040505020204" pitchFamily="18" charset="0"/>
              </a:rPr>
              <a:t>Geralmente possuem poucas crianças em casa</a:t>
            </a:r>
            <a:r>
              <a:rPr lang="pt-BR" sz="1200" dirty="0" smtClean="0">
                <a:solidFill>
                  <a:schemeClr val="accent6">
                    <a:lumMod val="50000"/>
                  </a:schemeClr>
                </a:solidFill>
                <a:latin typeface="PT Serif" panose="020A0603040505020204" pitchFamily="18" charset="0"/>
              </a:rPr>
              <a:t>;</a:t>
            </a:r>
            <a:endParaRPr lang="pt-BR" sz="1200" dirty="0">
              <a:solidFill>
                <a:schemeClr val="accent6">
                  <a:lumMod val="50000"/>
                </a:schemeClr>
              </a:solidFill>
              <a:latin typeface="PT Serif" panose="020A0603040505020204" pitchFamily="18" charset="0"/>
            </a:endParaRPr>
          </a:p>
        </p:txBody>
      </p:sp>
      <p:sp>
        <p:nvSpPr>
          <p:cNvPr id="10" name="Retângulo 9"/>
          <p:cNvSpPr/>
          <p:nvPr/>
        </p:nvSpPr>
        <p:spPr>
          <a:xfrm>
            <a:off x="3944677" y="2452885"/>
            <a:ext cx="4295552" cy="1093721"/>
          </a:xfrm>
          <a:prstGeom prst="rect">
            <a:avLst/>
          </a:prstGeom>
          <a:ln/>
          <a:effectLst>
            <a:outerShdw blurRad="50800" dist="38100" dir="8100000" algn="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lvl="0" algn="ctr"/>
            <a:r>
              <a:rPr lang="pt-BR" b="1" dirty="0">
                <a:solidFill>
                  <a:schemeClr val="tx1"/>
                </a:solidFill>
                <a:latin typeface="PT Serif" panose="020A0603040505020204" pitchFamily="18" charset="0"/>
              </a:rPr>
              <a:t>Clientes com </a:t>
            </a:r>
            <a:r>
              <a:rPr lang="pt-BR" b="1" dirty="0" smtClean="0">
                <a:solidFill>
                  <a:schemeClr val="tx1"/>
                </a:solidFill>
                <a:latin typeface="PT Serif" panose="020A0603040505020204" pitchFamily="18" charset="0"/>
              </a:rPr>
              <a:t>Crianças</a:t>
            </a:r>
          </a:p>
          <a:p>
            <a:pPr lvl="0" algn="ctr"/>
            <a:endParaRPr lang="pt-BR" sz="1200" b="1" dirty="0">
              <a:latin typeface="PT Serif" panose="020A0603040505020204" pitchFamily="18" charset="0"/>
            </a:endParaRPr>
          </a:p>
          <a:p>
            <a:pPr marL="285750" lvl="1" indent="-285750">
              <a:buFont typeface="Arial" panose="020B0604020202020204" pitchFamily="34" charset="0"/>
              <a:buChar char="•"/>
            </a:pPr>
            <a:r>
              <a:rPr lang="pt-BR" sz="1200" dirty="0">
                <a:solidFill>
                  <a:srgbClr val="C00000"/>
                </a:solidFill>
                <a:latin typeface="PT Serif" panose="020A0603040505020204" pitchFamily="18" charset="0"/>
              </a:rPr>
              <a:t>Acessam mais o website;</a:t>
            </a:r>
            <a:endParaRPr lang="pt-BR" sz="1200" dirty="0" smtClean="0">
              <a:solidFill>
                <a:srgbClr val="C00000"/>
              </a:solidFill>
              <a:latin typeface="PT Serif" panose="020A0603040505020204" pitchFamily="18" charset="0"/>
            </a:endParaRPr>
          </a:p>
          <a:p>
            <a:pPr marL="285750" lvl="1" indent="-285750">
              <a:buFont typeface="Arial" panose="020B0604020202020204" pitchFamily="34" charset="0"/>
              <a:buChar char="•"/>
            </a:pPr>
            <a:r>
              <a:rPr lang="pt-BR" sz="1200" dirty="0" smtClean="0">
                <a:solidFill>
                  <a:schemeClr val="accent6">
                    <a:lumMod val="50000"/>
                  </a:schemeClr>
                </a:solidFill>
                <a:latin typeface="PT Serif" panose="020A0603040505020204" pitchFamily="18" charset="0"/>
              </a:rPr>
              <a:t>Geram </a:t>
            </a:r>
            <a:r>
              <a:rPr lang="pt-BR" sz="1200" dirty="0">
                <a:solidFill>
                  <a:schemeClr val="accent6">
                    <a:lumMod val="50000"/>
                  </a:schemeClr>
                </a:solidFill>
                <a:latin typeface="PT Serif" panose="020A0603040505020204" pitchFamily="18" charset="0"/>
              </a:rPr>
              <a:t>menos vendas</a:t>
            </a:r>
            <a:r>
              <a:rPr lang="pt-BR" sz="1200" dirty="0" smtClean="0">
                <a:solidFill>
                  <a:schemeClr val="accent6">
                    <a:lumMod val="50000"/>
                  </a:schemeClr>
                </a:solidFill>
                <a:latin typeface="PT Serif" panose="020A0603040505020204" pitchFamily="18" charset="0"/>
              </a:rPr>
              <a:t>;</a:t>
            </a:r>
            <a:endParaRPr lang="pt-BR" sz="1200" dirty="0">
              <a:solidFill>
                <a:schemeClr val="accent6">
                  <a:lumMod val="50000"/>
                </a:schemeClr>
              </a:solidFill>
              <a:latin typeface="PT Serif" panose="020A0603040505020204" pitchFamily="18" charset="0"/>
            </a:endParaRPr>
          </a:p>
          <a:p>
            <a:pPr marL="285750" lvl="1" indent="-285750">
              <a:buFont typeface="Arial" panose="020B0604020202020204" pitchFamily="34" charset="0"/>
              <a:buChar char="•"/>
            </a:pPr>
            <a:r>
              <a:rPr lang="pt-BR" sz="1200" dirty="0">
                <a:solidFill>
                  <a:schemeClr val="accent6">
                    <a:lumMod val="50000"/>
                  </a:schemeClr>
                </a:solidFill>
                <a:latin typeface="PT Serif" panose="020A0603040505020204" pitchFamily="18" charset="0"/>
              </a:rPr>
              <a:t>Compram menos produtos Gold e por Catálogo</a:t>
            </a:r>
            <a:r>
              <a:rPr lang="pt-BR" sz="1200" dirty="0" smtClean="0">
                <a:solidFill>
                  <a:schemeClr val="accent6">
                    <a:lumMod val="50000"/>
                  </a:schemeClr>
                </a:solidFill>
                <a:latin typeface="PT Serif" panose="020A0603040505020204" pitchFamily="18" charset="0"/>
              </a:rPr>
              <a:t>;</a:t>
            </a:r>
            <a:endParaRPr lang="pt-BR" sz="1200" dirty="0">
              <a:solidFill>
                <a:schemeClr val="accent6">
                  <a:lumMod val="50000"/>
                </a:schemeClr>
              </a:solidFill>
              <a:latin typeface="PT Serif" panose="020A0603040505020204" pitchFamily="18" charset="0"/>
            </a:endParaRPr>
          </a:p>
        </p:txBody>
      </p:sp>
      <p:sp>
        <p:nvSpPr>
          <p:cNvPr id="11" name="Retângulo 10"/>
          <p:cNvSpPr/>
          <p:nvPr/>
        </p:nvSpPr>
        <p:spPr>
          <a:xfrm>
            <a:off x="4667693" y="3777294"/>
            <a:ext cx="4087362" cy="794706"/>
          </a:xfrm>
          <a:prstGeom prst="rect">
            <a:avLst/>
          </a:prstGeom>
          <a:ln/>
          <a:effectLst>
            <a:outerShdw blurRad="50800" dist="38100" dir="8100000" algn="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lvl="0" algn="ctr"/>
            <a:r>
              <a:rPr lang="pt-BR" b="1" dirty="0">
                <a:solidFill>
                  <a:schemeClr val="tx1"/>
                </a:solidFill>
                <a:latin typeface="PT Serif" panose="020A0603040505020204" pitchFamily="18" charset="0"/>
              </a:rPr>
              <a:t>Clientes que Compram Mais </a:t>
            </a:r>
            <a:r>
              <a:rPr lang="pt-BR" b="1" dirty="0" smtClean="0">
                <a:solidFill>
                  <a:schemeClr val="tx1"/>
                </a:solidFill>
                <a:latin typeface="PT Serif" panose="020A0603040505020204" pitchFamily="18" charset="0"/>
              </a:rPr>
              <a:t>Vinhos</a:t>
            </a:r>
            <a:endParaRPr lang="pt-BR" b="1" dirty="0">
              <a:solidFill>
                <a:schemeClr val="tx1"/>
              </a:solidFill>
              <a:latin typeface="PT Serif" panose="020A0603040505020204" pitchFamily="18" charset="0"/>
            </a:endParaRPr>
          </a:p>
          <a:p>
            <a:pPr lvl="0" algn="ctr"/>
            <a:endParaRPr lang="pt-BR" sz="1200" b="1" dirty="0">
              <a:latin typeface="PT Serif" panose="020A0603040505020204" pitchFamily="18" charset="0"/>
            </a:endParaRPr>
          </a:p>
          <a:p>
            <a:pPr marL="171450" lvl="1" indent="-171450" algn="ctr">
              <a:buFont typeface="Arial" panose="020B0604020202020204" pitchFamily="34" charset="0"/>
              <a:buChar char="•"/>
            </a:pPr>
            <a:r>
              <a:rPr lang="pt-BR" sz="1200" dirty="0">
                <a:solidFill>
                  <a:schemeClr val="accent6">
                    <a:lumMod val="50000"/>
                  </a:schemeClr>
                </a:solidFill>
                <a:latin typeface="PT Serif" panose="020A0603040505020204" pitchFamily="18" charset="0"/>
              </a:rPr>
              <a:t>Compram menos produtos de outras </a:t>
            </a:r>
            <a:r>
              <a:rPr lang="pt-BR" sz="1200" dirty="0" smtClean="0">
                <a:solidFill>
                  <a:schemeClr val="accent6">
                    <a:lumMod val="50000"/>
                  </a:schemeClr>
                </a:solidFill>
                <a:latin typeface="PT Serif" panose="020A0603040505020204" pitchFamily="18" charset="0"/>
              </a:rPr>
              <a:t>categorias</a:t>
            </a:r>
            <a:endParaRPr lang="pt-BR" sz="1200" dirty="0">
              <a:solidFill>
                <a:schemeClr val="accent6">
                  <a:lumMod val="50000"/>
                </a:schemeClr>
              </a:solidFill>
              <a:latin typeface="PT Serif" panose="020A0603040505020204" pitchFamily="18" charset="0"/>
            </a:endParaRPr>
          </a:p>
        </p:txBody>
      </p:sp>
    </p:spTree>
    <p:extLst>
      <p:ext uri="{BB962C8B-B14F-4D97-AF65-F5344CB8AC3E}">
        <p14:creationId xmlns:p14="http://schemas.microsoft.com/office/powerpoint/2010/main" val="3803654810"/>
      </p:ext>
    </p:extLst>
  </p:cSld>
  <p:clrMapOvr>
    <a:masterClrMapping/>
  </p:clrMapOvr>
  <mc:AlternateContent xmlns:mc="http://schemas.openxmlformats.org/markup-compatibility/2006" xmlns:p14="http://schemas.microsoft.com/office/powerpoint/2010/main">
    <mc:Choice Requires="p14">
      <p:transition p14:dur="300">
        <p14:reveal/>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8" name="Google Shape;376;p39"/>
          <p:cNvSpPr txBox="1">
            <a:spLocks noGrp="1"/>
          </p:cNvSpPr>
          <p:nvPr>
            <p:ph type="title"/>
          </p:nvPr>
        </p:nvSpPr>
        <p:spPr>
          <a:xfrm>
            <a:off x="388955" y="338306"/>
            <a:ext cx="8366100" cy="57209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Correlações Interessantes</a:t>
            </a:r>
            <a:endParaRPr dirty="0"/>
          </a:p>
        </p:txBody>
      </p:sp>
      <p:pic>
        <p:nvPicPr>
          <p:cNvPr id="15" name="Imagem 14" descr="C:\Users\Usuario\Desktop\Qbem_case\graficos\correlacao.png"/>
          <p:cNvPicPr>
            <a:picLocks noChangeAspect="1"/>
          </p:cNvPicPr>
          <p:nvPr/>
        </p:nvPicPr>
        <p:blipFill rotWithShape="1">
          <a:blip r:embed="rId3">
            <a:extLst>
              <a:ext uri="{28A0092B-C50C-407E-A947-70E740481C1C}">
                <a14:useLocalDpi xmlns:a14="http://schemas.microsoft.com/office/drawing/2010/main" val="0"/>
              </a:ext>
            </a:extLst>
          </a:blip>
          <a:srcRect l="89033"/>
          <a:stretch/>
        </p:blipFill>
        <p:spPr bwMode="auto">
          <a:xfrm>
            <a:off x="308319" y="910401"/>
            <a:ext cx="428852" cy="3964156"/>
          </a:xfrm>
          <a:prstGeom prst="rect">
            <a:avLst/>
          </a:prstGeom>
          <a:noFill/>
          <a:ln>
            <a:noFill/>
          </a:ln>
        </p:spPr>
      </p:pic>
      <p:pic>
        <p:nvPicPr>
          <p:cNvPr id="16" name="Imagem 15" descr="C:\Users\Usuario\Desktop\Qbem_case\graficos\correlacao.png"/>
          <p:cNvPicPr>
            <a:picLocks noChangeAspect="1"/>
          </p:cNvPicPr>
          <p:nvPr/>
        </p:nvPicPr>
        <p:blipFill rotWithShape="1">
          <a:blip r:embed="rId3">
            <a:extLst>
              <a:ext uri="{28A0092B-C50C-407E-A947-70E740481C1C}">
                <a14:useLocalDpi xmlns:a14="http://schemas.microsoft.com/office/drawing/2010/main" val="0"/>
              </a:ext>
            </a:extLst>
          </a:blip>
          <a:srcRect r="11964"/>
          <a:stretch/>
        </p:blipFill>
        <p:spPr bwMode="auto">
          <a:xfrm>
            <a:off x="714756" y="885594"/>
            <a:ext cx="3442576" cy="3964156"/>
          </a:xfrm>
          <a:prstGeom prst="rect">
            <a:avLst/>
          </a:prstGeom>
          <a:noFill/>
          <a:ln>
            <a:noFill/>
          </a:ln>
        </p:spPr>
      </p:pic>
      <p:sp>
        <p:nvSpPr>
          <p:cNvPr id="9" name="Retângulo 8"/>
          <p:cNvSpPr/>
          <p:nvPr/>
        </p:nvSpPr>
        <p:spPr>
          <a:xfrm>
            <a:off x="3040912" y="1354285"/>
            <a:ext cx="4678323" cy="901173"/>
          </a:xfrm>
          <a:prstGeom prst="rect">
            <a:avLst/>
          </a:prstGeom>
          <a:ln/>
          <a:effectLst>
            <a:outerShdw blurRad="50800" dist="38100" dir="8100000" algn="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lvl="0" algn="ctr"/>
            <a:r>
              <a:rPr lang="pt-BR" b="1" dirty="0" smtClean="0">
                <a:solidFill>
                  <a:schemeClr val="tx1"/>
                </a:solidFill>
                <a:latin typeface="PT Serif" panose="020A0603040505020204" pitchFamily="18" charset="0"/>
              </a:rPr>
              <a:t>Clientes que Compram mais por Catálogo</a:t>
            </a:r>
          </a:p>
          <a:p>
            <a:pPr lvl="0" algn="ctr"/>
            <a:endParaRPr lang="pt-BR" sz="1200" b="1" dirty="0">
              <a:latin typeface="PT Serif" panose="020A0603040505020204" pitchFamily="18" charset="0"/>
            </a:endParaRPr>
          </a:p>
          <a:p>
            <a:pPr marL="171450" lvl="1" indent="-171450">
              <a:buFont typeface="Arial" panose="020B0604020202020204" pitchFamily="34" charset="0"/>
              <a:buChar char="•"/>
            </a:pPr>
            <a:r>
              <a:rPr lang="pt-BR" sz="1200" dirty="0" smtClean="0">
                <a:solidFill>
                  <a:srgbClr val="C00000"/>
                </a:solidFill>
              </a:rPr>
              <a:t>Compram mais e </a:t>
            </a:r>
            <a:r>
              <a:rPr lang="pt-BR" sz="1200" dirty="0">
                <a:solidFill>
                  <a:srgbClr val="C00000"/>
                </a:solidFill>
              </a:rPr>
              <a:t>maior relação </a:t>
            </a:r>
            <a:r>
              <a:rPr lang="pt-BR" sz="1200" dirty="0" smtClean="0">
                <a:solidFill>
                  <a:srgbClr val="C00000"/>
                </a:solidFill>
              </a:rPr>
              <a:t>valor dos produtos </a:t>
            </a:r>
            <a:r>
              <a:rPr lang="pt-BR" sz="1200" dirty="0">
                <a:solidFill>
                  <a:srgbClr val="C00000"/>
                </a:solidFill>
              </a:rPr>
              <a:t>por </a:t>
            </a:r>
            <a:r>
              <a:rPr lang="pt-BR" sz="1200" dirty="0" smtClean="0">
                <a:solidFill>
                  <a:srgbClr val="C00000"/>
                </a:solidFill>
              </a:rPr>
              <a:t>compra</a:t>
            </a:r>
          </a:p>
          <a:p>
            <a:pPr marL="171450" lvl="1" indent="-171450">
              <a:buFont typeface="Arial" panose="020B0604020202020204" pitchFamily="34" charset="0"/>
              <a:buChar char="•"/>
            </a:pPr>
            <a:r>
              <a:rPr lang="pt-BR" sz="1200" dirty="0" smtClean="0">
                <a:solidFill>
                  <a:schemeClr val="accent6">
                    <a:lumMod val="50000"/>
                  </a:schemeClr>
                </a:solidFill>
              </a:rPr>
              <a:t>Compram </a:t>
            </a:r>
            <a:r>
              <a:rPr lang="pt-BR" sz="1200" dirty="0">
                <a:solidFill>
                  <a:schemeClr val="accent6">
                    <a:lumMod val="50000"/>
                  </a:schemeClr>
                </a:solidFill>
              </a:rPr>
              <a:t>menos na loja física </a:t>
            </a:r>
            <a:endParaRPr lang="pt-BR" sz="1200" dirty="0">
              <a:solidFill>
                <a:schemeClr val="accent6">
                  <a:lumMod val="50000"/>
                </a:schemeClr>
              </a:solidFill>
              <a:latin typeface="PT Serif" panose="020A0603040505020204" pitchFamily="18" charset="0"/>
            </a:endParaRPr>
          </a:p>
        </p:txBody>
      </p:sp>
      <p:sp>
        <p:nvSpPr>
          <p:cNvPr id="13" name="Retângulo 12"/>
          <p:cNvSpPr/>
          <p:nvPr/>
        </p:nvSpPr>
        <p:spPr>
          <a:xfrm>
            <a:off x="4104167" y="2694152"/>
            <a:ext cx="4640254" cy="901173"/>
          </a:xfrm>
          <a:prstGeom prst="rect">
            <a:avLst/>
          </a:prstGeom>
          <a:ln/>
          <a:effectLst>
            <a:outerShdw blurRad="50800" dist="38100" dir="8100000" algn="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lvl="0" algn="ctr"/>
            <a:r>
              <a:rPr lang="pt-BR" b="1" dirty="0" smtClean="0">
                <a:solidFill>
                  <a:schemeClr val="tx1"/>
                </a:solidFill>
                <a:latin typeface="PT Serif" panose="020A0603040505020204" pitchFamily="18" charset="0"/>
              </a:rPr>
              <a:t>Clientes que Compram Mais na Loja Física</a:t>
            </a:r>
          </a:p>
          <a:p>
            <a:pPr lvl="0" algn="ctr"/>
            <a:endParaRPr lang="pt-BR" sz="1200" b="1" dirty="0">
              <a:latin typeface="PT Serif" panose="020A0603040505020204" pitchFamily="18" charset="0"/>
            </a:endParaRPr>
          </a:p>
          <a:p>
            <a:pPr marL="171450" lvl="1" indent="-171450" algn="ctr">
              <a:buFont typeface="Arial" panose="020B0604020202020204" pitchFamily="34" charset="0"/>
              <a:buChar char="•"/>
            </a:pPr>
            <a:r>
              <a:rPr lang="pt-BR" sz="1200" dirty="0" smtClean="0">
                <a:solidFill>
                  <a:schemeClr val="accent6">
                    <a:lumMod val="50000"/>
                  </a:schemeClr>
                </a:solidFill>
              </a:rPr>
              <a:t>Compram </a:t>
            </a:r>
            <a:r>
              <a:rPr lang="pt-BR" sz="1200" dirty="0">
                <a:solidFill>
                  <a:schemeClr val="accent6">
                    <a:lumMod val="50000"/>
                  </a:schemeClr>
                </a:solidFill>
              </a:rPr>
              <a:t>menos, e com uma relação gasto/compra</a:t>
            </a:r>
            <a:endParaRPr lang="pt-BR" sz="1200" dirty="0">
              <a:solidFill>
                <a:schemeClr val="accent6">
                  <a:lumMod val="50000"/>
                </a:schemeClr>
              </a:solidFill>
              <a:latin typeface="PT Serif" panose="020A0603040505020204" pitchFamily="18" charset="0"/>
            </a:endParaRPr>
          </a:p>
        </p:txBody>
      </p:sp>
    </p:spTree>
    <p:extLst>
      <p:ext uri="{BB962C8B-B14F-4D97-AF65-F5344CB8AC3E}">
        <p14:creationId xmlns:p14="http://schemas.microsoft.com/office/powerpoint/2010/main" val="1968193150"/>
      </p:ext>
    </p:extLst>
  </p:cSld>
  <p:clrMapOvr>
    <a:masterClrMapping/>
  </p:clrMapOvr>
  <mc:AlternateContent xmlns:mc="http://schemas.openxmlformats.org/markup-compatibility/2006" xmlns:p14="http://schemas.microsoft.com/office/powerpoint/2010/main">
    <mc:Choice Requires="p14">
      <p:transition p14:dur="300">
        <p14:reveal/>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1"/>
          <p:cNvSpPr txBox="1">
            <a:spLocks noGrp="1"/>
          </p:cNvSpPr>
          <p:nvPr>
            <p:ph type="title"/>
          </p:nvPr>
        </p:nvSpPr>
        <p:spPr>
          <a:xfrm>
            <a:off x="388955" y="338306"/>
            <a:ext cx="8366100" cy="762600"/>
          </a:xfrm>
          <a:prstGeom prst="rect">
            <a:avLst/>
          </a:prstGeom>
        </p:spPr>
        <p:txBody>
          <a:bodyPr spcFirstLastPara="1" wrap="square" lIns="91425" tIns="91425" rIns="91425" bIns="91425" anchor="ctr" anchorCtr="0">
            <a:noAutofit/>
          </a:bodyPr>
          <a:lstStyle/>
          <a:p>
            <a:pPr lvl="0"/>
            <a:r>
              <a:rPr lang="en" sz="2000" b="1" dirty="0"/>
              <a:t>Segmentando por Nível de Consumo</a:t>
            </a:r>
            <a:endParaRPr sz="2000" b="1" dirty="0"/>
          </a:p>
        </p:txBody>
      </p:sp>
      <p:sp>
        <p:nvSpPr>
          <p:cNvPr id="127" name="Google Shape;127;p21"/>
          <p:cNvSpPr txBox="1">
            <a:spLocks noGrp="1"/>
          </p:cNvSpPr>
          <p:nvPr>
            <p:ph type="body" idx="1"/>
          </p:nvPr>
        </p:nvSpPr>
        <p:spPr>
          <a:xfrm>
            <a:off x="1039950" y="3400326"/>
            <a:ext cx="7064100" cy="1179600"/>
          </a:xfrm>
          <a:prstGeom prst="rect">
            <a:avLst/>
          </a:prstGeom>
        </p:spPr>
        <p:txBody>
          <a:bodyPr spcFirstLastPara="1" wrap="square" lIns="91425" tIns="91425" rIns="91425" bIns="91425" anchor="ctr" anchorCtr="0">
            <a:noAutofit/>
          </a:bodyPr>
          <a:lstStyle/>
          <a:p>
            <a:pPr marL="0" indent="0" algn="ctr">
              <a:buNone/>
            </a:pPr>
            <a:r>
              <a:rPr lang="pt-BR" sz="1800" dirty="0" smtClean="0">
                <a:solidFill>
                  <a:schemeClr val="tx1"/>
                </a:solidFill>
                <a:latin typeface="PT Serif" panose="020A0603040505020204" charset="0"/>
              </a:rPr>
              <a:t>Vamos identificar </a:t>
            </a:r>
            <a:r>
              <a:rPr lang="pt-BR" sz="1800" dirty="0">
                <a:solidFill>
                  <a:schemeClr val="tx1"/>
                </a:solidFill>
                <a:latin typeface="PT Serif" panose="020A0603040505020204" charset="0"/>
              </a:rPr>
              <a:t>os clientes com maior </a:t>
            </a:r>
            <a:r>
              <a:rPr lang="pt-BR" sz="1800" dirty="0" smtClean="0">
                <a:solidFill>
                  <a:schemeClr val="tx1"/>
                </a:solidFill>
                <a:latin typeface="PT Serif" panose="020A0603040505020204" charset="0"/>
              </a:rPr>
              <a:t>nível de compra </a:t>
            </a:r>
            <a:r>
              <a:rPr lang="pt-BR" sz="1800" dirty="0">
                <a:solidFill>
                  <a:schemeClr val="tx1"/>
                </a:solidFill>
                <a:latin typeface="PT Serif" panose="020A0603040505020204" charset="0"/>
              </a:rPr>
              <a:t>de </a:t>
            </a:r>
            <a:r>
              <a:rPr lang="pt-BR" sz="1800" dirty="0" smtClean="0">
                <a:solidFill>
                  <a:schemeClr val="tx1"/>
                </a:solidFill>
                <a:latin typeface="PT Serif" panose="020A0603040505020204" charset="0"/>
              </a:rPr>
              <a:t>produtos da Empresa</a:t>
            </a:r>
            <a:endParaRPr sz="1800" dirty="0"/>
          </a:p>
        </p:txBody>
      </p:sp>
      <p:pic>
        <p:nvPicPr>
          <p:cNvPr id="7170" name="Picture 2" descr="Cartões de crédito com aprovação imediata: veja os 17 melhores"/>
          <p:cNvPicPr>
            <a:picLocks noChangeAspect="1" noChangeArrowheads="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3422400" y="1210478"/>
            <a:ext cx="2299200" cy="2324136"/>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300">
        <p14:reveal/>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7" name="Google Shape;57;p13"/>
          <p:cNvSpPr txBox="1"/>
          <p:nvPr/>
        </p:nvSpPr>
        <p:spPr>
          <a:xfrm>
            <a:off x="626724" y="951010"/>
            <a:ext cx="3658176" cy="1732814"/>
          </a:xfrm>
          <a:prstGeom prst="rect">
            <a:avLst/>
          </a:prstGeom>
          <a:noFill/>
          <a:ln>
            <a:noFill/>
          </a:ln>
        </p:spPr>
        <p:txBody>
          <a:bodyPr spcFirstLastPara="1" wrap="square" lIns="91425" tIns="91425" rIns="91425" bIns="91425" anchor="t" anchorCtr="0">
            <a:noAutofit/>
          </a:bodyPr>
          <a:lstStyle/>
          <a:p>
            <a:pPr lvl="0">
              <a:spcBef>
                <a:spcPts val="600"/>
              </a:spcBef>
            </a:pPr>
            <a:r>
              <a:rPr lang="pt-BR" b="1" dirty="0" smtClean="0">
                <a:solidFill>
                  <a:schemeClr val="tx1"/>
                </a:solidFill>
                <a:latin typeface="PT Serif" panose="020A0603040505020204" charset="0"/>
              </a:rPr>
              <a:t>Estratégia</a:t>
            </a:r>
            <a:endParaRPr lang="pt-BR" dirty="0">
              <a:solidFill>
                <a:schemeClr val="tx1"/>
              </a:solidFill>
              <a:latin typeface="PT Serif" panose="020A0603040505020204" charset="0"/>
            </a:endParaRPr>
          </a:p>
          <a:p>
            <a:pPr marL="171450" lvl="0" indent="-171450">
              <a:spcBef>
                <a:spcPts val="600"/>
              </a:spcBef>
              <a:buFont typeface="Arial" panose="020B0604020202020204" pitchFamily="34" charset="0"/>
              <a:buChar char="•"/>
            </a:pPr>
            <a:r>
              <a:rPr lang="pt-BR" sz="1200" dirty="0" smtClean="0">
                <a:solidFill>
                  <a:schemeClr val="bg1">
                    <a:lumMod val="65000"/>
                  </a:schemeClr>
                </a:solidFill>
                <a:latin typeface="PT Serif" panose="020A0603040505020204" charset="0"/>
              </a:rPr>
              <a:t>Algoritmo  k-</a:t>
            </a:r>
            <a:r>
              <a:rPr lang="pt-BR" sz="1200" dirty="0" err="1" smtClean="0">
                <a:solidFill>
                  <a:schemeClr val="bg1">
                    <a:lumMod val="65000"/>
                  </a:schemeClr>
                </a:solidFill>
                <a:latin typeface="PT Serif" panose="020A0603040505020204" charset="0"/>
              </a:rPr>
              <a:t>means</a:t>
            </a:r>
            <a:r>
              <a:rPr lang="pt-BR" sz="1200" dirty="0">
                <a:solidFill>
                  <a:schemeClr val="bg1">
                    <a:lumMod val="65000"/>
                  </a:schemeClr>
                </a:solidFill>
                <a:latin typeface="PT Serif" panose="020A0603040505020204" charset="0"/>
              </a:rPr>
              <a:t>;</a:t>
            </a:r>
            <a:endParaRPr lang="pt-BR" sz="1200" dirty="0" smtClean="0">
              <a:solidFill>
                <a:schemeClr val="bg1">
                  <a:lumMod val="65000"/>
                </a:schemeClr>
              </a:solidFill>
              <a:latin typeface="PT Serif" panose="020A0603040505020204" charset="0"/>
            </a:endParaRPr>
          </a:p>
          <a:p>
            <a:pPr marL="171450" lvl="0" indent="-171450">
              <a:spcBef>
                <a:spcPts val="600"/>
              </a:spcBef>
              <a:buFont typeface="Arial" panose="020B0604020202020204" pitchFamily="34" charset="0"/>
              <a:buChar char="•"/>
            </a:pPr>
            <a:r>
              <a:rPr lang="pt-BR" sz="1200" dirty="0" smtClean="0">
                <a:solidFill>
                  <a:schemeClr val="bg1">
                    <a:lumMod val="65000"/>
                  </a:schemeClr>
                </a:solidFill>
                <a:latin typeface="PT Serif" panose="020A0603040505020204" charset="0"/>
              </a:rPr>
              <a:t>O </a:t>
            </a:r>
            <a:r>
              <a:rPr lang="pt-BR" sz="1200" dirty="0">
                <a:solidFill>
                  <a:schemeClr val="bg1">
                    <a:lumMod val="65000"/>
                  </a:schemeClr>
                </a:solidFill>
                <a:latin typeface="PT Serif" panose="020A0603040505020204" charset="0"/>
              </a:rPr>
              <a:t>método </a:t>
            </a:r>
            <a:r>
              <a:rPr lang="pt-BR" sz="1200" dirty="0" err="1">
                <a:solidFill>
                  <a:schemeClr val="bg1">
                    <a:lumMod val="65000"/>
                  </a:schemeClr>
                </a:solidFill>
                <a:latin typeface="PT Serif" panose="020A0603040505020204" charset="0"/>
              </a:rPr>
              <a:t>Silhouette</a:t>
            </a:r>
            <a:r>
              <a:rPr lang="pt-BR" sz="1200" dirty="0">
                <a:solidFill>
                  <a:schemeClr val="bg1">
                    <a:lumMod val="65000"/>
                  </a:schemeClr>
                </a:solidFill>
                <a:latin typeface="PT Serif" panose="020A0603040505020204" charset="0"/>
              </a:rPr>
              <a:t> </a:t>
            </a:r>
            <a:r>
              <a:rPr lang="pt-BR" sz="1200" dirty="0" smtClean="0">
                <a:solidFill>
                  <a:schemeClr val="bg1">
                    <a:lumMod val="65000"/>
                  </a:schemeClr>
                </a:solidFill>
                <a:latin typeface="PT Serif" panose="020A0603040505020204" charset="0"/>
              </a:rPr>
              <a:t>Score foi empregado para definição do número de grupos;</a:t>
            </a:r>
          </a:p>
          <a:p>
            <a:pPr marL="171450" lvl="0" indent="-171450">
              <a:spcBef>
                <a:spcPts val="600"/>
              </a:spcBef>
              <a:buFont typeface="Arial" panose="020B0604020202020204" pitchFamily="34" charset="0"/>
              <a:buChar char="•"/>
            </a:pPr>
            <a:r>
              <a:rPr lang="pt-BR" sz="1200" dirty="0" smtClean="0">
                <a:solidFill>
                  <a:schemeClr val="bg1">
                    <a:lumMod val="65000"/>
                  </a:schemeClr>
                </a:solidFill>
                <a:latin typeface="PT Serif" panose="020A0603040505020204" charset="0"/>
              </a:rPr>
              <a:t>Os dados foram analisados e caracterizados com os softwares Tableau e Orange Data Mining;</a:t>
            </a:r>
          </a:p>
        </p:txBody>
      </p:sp>
      <p:sp>
        <p:nvSpPr>
          <p:cNvPr id="58" name="Google Shape;58;p13"/>
          <p:cNvSpPr txBox="1"/>
          <p:nvPr/>
        </p:nvSpPr>
        <p:spPr>
          <a:xfrm>
            <a:off x="4718906" y="951010"/>
            <a:ext cx="3788095" cy="3749413"/>
          </a:xfrm>
          <a:prstGeom prst="rect">
            <a:avLst/>
          </a:prstGeom>
          <a:noFill/>
          <a:ln>
            <a:noFill/>
          </a:ln>
        </p:spPr>
        <p:txBody>
          <a:bodyPr spcFirstLastPara="1" wrap="square" lIns="91425" tIns="91425" rIns="91425" bIns="91425" anchor="t" anchorCtr="0">
            <a:noAutofit/>
          </a:bodyPr>
          <a:lstStyle/>
          <a:p>
            <a:pPr>
              <a:spcBef>
                <a:spcPts val="600"/>
              </a:spcBef>
            </a:pPr>
            <a:r>
              <a:rPr lang="pt-BR" b="1" dirty="0">
                <a:solidFill>
                  <a:schemeClr val="tx1"/>
                </a:solidFill>
                <a:latin typeface="PT Serif" panose="020A0603040505020204" charset="0"/>
              </a:rPr>
              <a:t>Variáveis de Entrada</a:t>
            </a:r>
            <a:endParaRPr lang="pt-BR" dirty="0">
              <a:solidFill>
                <a:schemeClr val="tx1"/>
              </a:solidFill>
              <a:latin typeface="PT Serif" panose="020A0603040505020204" charset="0"/>
            </a:endParaRPr>
          </a:p>
          <a:p>
            <a:pPr marL="171450" lvl="0" indent="-171450">
              <a:spcBef>
                <a:spcPts val="600"/>
              </a:spcBef>
              <a:buFont typeface="Arial" panose="020B0604020202020204" pitchFamily="34" charset="0"/>
              <a:buChar char="•"/>
            </a:pPr>
            <a:r>
              <a:rPr lang="pt-BR" sz="1200" dirty="0" err="1">
                <a:solidFill>
                  <a:schemeClr val="bg1">
                    <a:lumMod val="65000"/>
                  </a:schemeClr>
                </a:solidFill>
                <a:latin typeface="PT Serif" panose="020A0603040505020204" charset="0"/>
              </a:rPr>
              <a:t>TotalProducts</a:t>
            </a:r>
            <a:r>
              <a:rPr lang="pt-BR" sz="1200" dirty="0">
                <a:solidFill>
                  <a:schemeClr val="bg1">
                    <a:lumMod val="65000"/>
                  </a:schemeClr>
                </a:solidFill>
                <a:latin typeface="PT Serif" panose="020A0603040505020204" charset="0"/>
              </a:rPr>
              <a:t>: soma de compras de produtos de todas as categorias;</a:t>
            </a:r>
          </a:p>
          <a:p>
            <a:pPr marL="171450" lvl="0" indent="-171450">
              <a:spcBef>
                <a:spcPts val="600"/>
              </a:spcBef>
              <a:buFont typeface="Arial" panose="020B0604020202020204" pitchFamily="34" charset="0"/>
              <a:buChar char="•"/>
            </a:pPr>
            <a:r>
              <a:rPr lang="pt-BR" sz="1200" dirty="0" err="1">
                <a:solidFill>
                  <a:schemeClr val="bg1">
                    <a:lumMod val="65000"/>
                  </a:schemeClr>
                </a:solidFill>
                <a:latin typeface="PT Serif" panose="020A0603040505020204" charset="0"/>
              </a:rPr>
              <a:t>TotalPurchases</a:t>
            </a:r>
            <a:r>
              <a:rPr lang="pt-BR" sz="1200" dirty="0">
                <a:solidFill>
                  <a:schemeClr val="bg1">
                    <a:lumMod val="65000"/>
                  </a:schemeClr>
                </a:solidFill>
                <a:latin typeface="PT Serif" panose="020A0603040505020204" charset="0"/>
              </a:rPr>
              <a:t>: soma do número de compras de todos os canais de venda;</a:t>
            </a:r>
          </a:p>
          <a:p>
            <a:pPr marL="171450" lvl="0" indent="-171450">
              <a:spcBef>
                <a:spcPts val="600"/>
              </a:spcBef>
              <a:buFont typeface="Arial" panose="020B0604020202020204" pitchFamily="34" charset="0"/>
              <a:buChar char="•"/>
            </a:pPr>
            <a:r>
              <a:rPr lang="pt-BR" sz="1200" dirty="0" err="1">
                <a:solidFill>
                  <a:schemeClr val="bg1">
                    <a:lumMod val="65000"/>
                  </a:schemeClr>
                </a:solidFill>
                <a:latin typeface="PT Serif" panose="020A0603040505020204" charset="0"/>
              </a:rPr>
              <a:t>MeanPurchase</a:t>
            </a:r>
            <a:r>
              <a:rPr lang="pt-BR" sz="1200" dirty="0">
                <a:solidFill>
                  <a:schemeClr val="bg1">
                    <a:lumMod val="65000"/>
                  </a:schemeClr>
                </a:solidFill>
                <a:latin typeface="PT Serif" panose="020A0603040505020204" charset="0"/>
              </a:rPr>
              <a:t>: valor médio por compra</a:t>
            </a:r>
            <a:r>
              <a:rPr lang="pt-BR" sz="1200" dirty="0" smtClean="0">
                <a:solidFill>
                  <a:schemeClr val="bg1">
                    <a:lumMod val="65000"/>
                  </a:schemeClr>
                </a:solidFill>
                <a:latin typeface="PT Serif" panose="020A0603040505020204" charset="0"/>
              </a:rPr>
              <a:t>;</a:t>
            </a:r>
            <a:endParaRPr lang="pt-BR" sz="1200" dirty="0">
              <a:solidFill>
                <a:schemeClr val="bg1">
                  <a:lumMod val="65000"/>
                </a:schemeClr>
              </a:solidFill>
              <a:latin typeface="PT Serif" panose="020A0603040505020204" charset="0"/>
            </a:endParaRPr>
          </a:p>
        </p:txBody>
      </p:sp>
      <p:sp>
        <p:nvSpPr>
          <p:cNvPr id="8" name="Google Shape;376;p39"/>
          <p:cNvSpPr txBox="1">
            <a:spLocks noGrp="1"/>
          </p:cNvSpPr>
          <p:nvPr>
            <p:ph type="title"/>
          </p:nvPr>
        </p:nvSpPr>
        <p:spPr>
          <a:xfrm>
            <a:off x="388955" y="338306"/>
            <a:ext cx="8366100" cy="76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Segmentando por Nível de Consumo</a:t>
            </a:r>
            <a:endParaRPr dirty="0"/>
          </a:p>
        </p:txBody>
      </p:sp>
      <p:sp>
        <p:nvSpPr>
          <p:cNvPr id="6" name="Retângulo 5"/>
          <p:cNvSpPr/>
          <p:nvPr/>
        </p:nvSpPr>
        <p:spPr>
          <a:xfrm>
            <a:off x="2949544" y="3818232"/>
            <a:ext cx="3147238" cy="618209"/>
          </a:xfrm>
          <a:prstGeom prst="rect">
            <a:avLst/>
          </a:prstGeom>
          <a:ln/>
          <a:effectLst>
            <a:outerShdw blurRad="50800" dist="38100" dir="8100000" algn="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lvl="0" algn="ctr"/>
            <a:r>
              <a:rPr lang="pt-BR" b="1" dirty="0">
                <a:solidFill>
                  <a:schemeClr val="bg1">
                    <a:lumMod val="50000"/>
                  </a:schemeClr>
                </a:solidFill>
                <a:latin typeface="PT Serif" panose="020A0603040505020204" charset="0"/>
              </a:rPr>
              <a:t> </a:t>
            </a:r>
            <a:r>
              <a:rPr lang="pt-BR" b="1" dirty="0">
                <a:solidFill>
                  <a:schemeClr val="tx1"/>
                </a:solidFill>
                <a:latin typeface="PT Serif" panose="020A0603040505020204" charset="0"/>
              </a:rPr>
              <a:t>929 clientes nível 1 (42,2%) para</a:t>
            </a:r>
            <a:br>
              <a:rPr lang="pt-BR" b="1" dirty="0">
                <a:solidFill>
                  <a:schemeClr val="tx1"/>
                </a:solidFill>
                <a:latin typeface="PT Serif" panose="020A0603040505020204" charset="0"/>
              </a:rPr>
            </a:br>
            <a:r>
              <a:rPr lang="pt-BR" b="1" dirty="0">
                <a:solidFill>
                  <a:schemeClr val="tx1"/>
                </a:solidFill>
                <a:latin typeface="PT Serif" panose="020A0603040505020204" charset="0"/>
              </a:rPr>
              <a:t>1.273 clientes nível 2 (57,8%)</a:t>
            </a:r>
            <a:endParaRPr lang="pt-BR" sz="1200" dirty="0">
              <a:solidFill>
                <a:schemeClr val="tx1"/>
              </a:solidFill>
              <a:latin typeface="PT Serif" panose="020A0603040505020204" pitchFamily="18" charset="0"/>
            </a:endParaRPr>
          </a:p>
        </p:txBody>
      </p:sp>
      <p:sp>
        <p:nvSpPr>
          <p:cNvPr id="10" name="Google Shape;57;p13"/>
          <p:cNvSpPr txBox="1"/>
          <p:nvPr/>
        </p:nvSpPr>
        <p:spPr>
          <a:xfrm>
            <a:off x="626723" y="2658504"/>
            <a:ext cx="7792881" cy="1732814"/>
          </a:xfrm>
          <a:prstGeom prst="rect">
            <a:avLst/>
          </a:prstGeom>
          <a:noFill/>
          <a:ln>
            <a:noFill/>
          </a:ln>
        </p:spPr>
        <p:txBody>
          <a:bodyPr spcFirstLastPara="1" wrap="square" lIns="91425" tIns="91425" rIns="91425" bIns="91425" anchor="t" anchorCtr="0">
            <a:noAutofit/>
          </a:bodyPr>
          <a:lstStyle/>
          <a:p>
            <a:pPr>
              <a:spcBef>
                <a:spcPts val="600"/>
              </a:spcBef>
            </a:pPr>
            <a:r>
              <a:rPr lang="pt-BR" b="1" dirty="0">
                <a:solidFill>
                  <a:schemeClr val="tx1"/>
                </a:solidFill>
                <a:latin typeface="PT Serif" panose="020A0603040505020204" charset="0"/>
              </a:rPr>
              <a:t>Resultados</a:t>
            </a:r>
          </a:p>
          <a:p>
            <a:pPr marL="171450" indent="-171450">
              <a:spcBef>
                <a:spcPts val="600"/>
              </a:spcBef>
              <a:buFont typeface="Arial" panose="020B0604020202020204" pitchFamily="34" charset="0"/>
              <a:buChar char="•"/>
            </a:pPr>
            <a:r>
              <a:rPr lang="pt-BR" sz="1200" dirty="0">
                <a:solidFill>
                  <a:schemeClr val="bg1">
                    <a:lumMod val="65000"/>
                  </a:schemeClr>
                </a:solidFill>
                <a:latin typeface="PT Serif" panose="020A0603040505020204" charset="0"/>
              </a:rPr>
              <a:t>O número de grupos foi definido em 2, que apresentou um </a:t>
            </a:r>
            <a:r>
              <a:rPr lang="pt-BR" sz="1200" dirty="0" err="1">
                <a:solidFill>
                  <a:schemeClr val="bg1">
                    <a:lumMod val="65000"/>
                  </a:schemeClr>
                </a:solidFill>
                <a:latin typeface="PT Serif" panose="020A0603040505020204" charset="0"/>
              </a:rPr>
              <a:t>Silhouette</a:t>
            </a:r>
            <a:r>
              <a:rPr lang="pt-BR" sz="1200" dirty="0">
                <a:solidFill>
                  <a:schemeClr val="bg1">
                    <a:lumMod val="65000"/>
                  </a:schemeClr>
                </a:solidFill>
                <a:latin typeface="PT Serif" panose="020A0603040505020204" charset="0"/>
              </a:rPr>
              <a:t> Score (eficiência da separação) de </a:t>
            </a:r>
            <a:r>
              <a:rPr lang="pt-BR" b="1" dirty="0">
                <a:solidFill>
                  <a:schemeClr val="bg1">
                    <a:lumMod val="50000"/>
                  </a:schemeClr>
                </a:solidFill>
                <a:latin typeface="PT Serif" panose="020A0603040505020204" charset="0"/>
              </a:rPr>
              <a:t>62%</a:t>
            </a:r>
            <a:r>
              <a:rPr lang="pt-BR" sz="1200" dirty="0">
                <a:solidFill>
                  <a:schemeClr val="bg1">
                    <a:lumMod val="65000"/>
                  </a:schemeClr>
                </a:solidFill>
                <a:latin typeface="PT Serif" panose="020A0603040505020204" charset="0"/>
              </a:rPr>
              <a:t>;</a:t>
            </a:r>
          </a:p>
          <a:p>
            <a:pPr marL="171450" indent="-171450">
              <a:spcBef>
                <a:spcPts val="600"/>
              </a:spcBef>
              <a:buFont typeface="Arial" panose="020B0604020202020204" pitchFamily="34" charset="0"/>
              <a:buChar char="•"/>
            </a:pPr>
            <a:r>
              <a:rPr lang="pt-BR" sz="1200" dirty="0">
                <a:solidFill>
                  <a:schemeClr val="bg1">
                    <a:lumMod val="65000"/>
                  </a:schemeClr>
                </a:solidFill>
                <a:latin typeface="PT Serif" panose="020A0603040505020204" charset="0"/>
              </a:rPr>
              <a:t>A distribuição observada foi:</a:t>
            </a:r>
          </a:p>
        </p:txBody>
      </p:sp>
    </p:spTree>
    <p:extLst>
      <p:ext uri="{BB962C8B-B14F-4D97-AF65-F5344CB8AC3E}">
        <p14:creationId xmlns:p14="http://schemas.microsoft.com/office/powerpoint/2010/main" val="1882732521"/>
      </p:ext>
    </p:extLst>
  </p:cSld>
  <p:clrMapOvr>
    <a:masterClrMapping/>
  </p:clrMapOvr>
  <mc:AlternateContent xmlns:mc="http://schemas.openxmlformats.org/markup-compatibility/2006" xmlns:p14="http://schemas.microsoft.com/office/powerpoint/2010/main">
    <mc:Choice Requires="p14">
      <p:transition p14:dur="300">
        <p14:reveal/>
      </p:transition>
    </mc:Choice>
    <mc:Fallback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7" name="Google Shape;57;p13"/>
          <p:cNvSpPr txBox="1"/>
          <p:nvPr/>
        </p:nvSpPr>
        <p:spPr>
          <a:xfrm>
            <a:off x="626724" y="1100906"/>
            <a:ext cx="7985648" cy="3599518"/>
          </a:xfrm>
          <a:prstGeom prst="rect">
            <a:avLst/>
          </a:prstGeom>
          <a:noFill/>
          <a:ln>
            <a:noFill/>
          </a:ln>
        </p:spPr>
        <p:txBody>
          <a:bodyPr spcFirstLastPara="1" wrap="square" lIns="91425" tIns="91425" rIns="91425" bIns="91425" anchor="t" anchorCtr="0">
            <a:noAutofit/>
          </a:bodyPr>
          <a:lstStyle/>
          <a:p>
            <a:pPr lvl="0" algn="ctr">
              <a:lnSpc>
                <a:spcPct val="150000"/>
              </a:lnSpc>
              <a:spcBef>
                <a:spcPts val="600"/>
              </a:spcBef>
            </a:pPr>
            <a:r>
              <a:rPr lang="pt-BR" b="1" dirty="0" smtClean="0">
                <a:latin typeface="PT Serif" panose="020A0603040505020204" pitchFamily="18" charset="0"/>
              </a:rPr>
              <a:t>Os 929 </a:t>
            </a:r>
            <a:r>
              <a:rPr lang="pt-BR" b="1" dirty="0" smtClean="0">
                <a:latin typeface="PT Serif" panose="020A0603040505020204" pitchFamily="18" charset="0"/>
              </a:rPr>
              <a:t>clientes do </a:t>
            </a:r>
            <a:r>
              <a:rPr lang="pt-BR" b="1" dirty="0">
                <a:latin typeface="PT Serif" panose="020A0603040505020204" pitchFamily="18" charset="0"/>
              </a:rPr>
              <a:t>nível 1 </a:t>
            </a:r>
            <a:r>
              <a:rPr lang="pt-BR" b="1" dirty="0" smtClean="0">
                <a:latin typeface="PT Serif" panose="020A0603040505020204" pitchFamily="18" charset="0"/>
              </a:rPr>
              <a:t>gastam na empresa, </a:t>
            </a:r>
            <a:r>
              <a:rPr lang="pt-BR" b="1" dirty="0">
                <a:latin typeface="PT Serif" panose="020A0603040505020204" pitchFamily="18" charset="0"/>
              </a:rPr>
              <a:t>em </a:t>
            </a:r>
            <a:r>
              <a:rPr lang="pt-BR" b="1" dirty="0" smtClean="0">
                <a:latin typeface="PT Serif" panose="020A0603040505020204" pitchFamily="18" charset="0"/>
              </a:rPr>
              <a:t>média, </a:t>
            </a:r>
            <a:r>
              <a:rPr lang="pt-BR" sz="1800" b="1" dirty="0">
                <a:latin typeface="PT Serif" panose="020A0603040505020204" pitchFamily="18" charset="0"/>
              </a:rPr>
              <a:t>8,2 vezes</a:t>
            </a:r>
            <a:r>
              <a:rPr lang="pt-BR" sz="1600" b="1" dirty="0">
                <a:latin typeface="PT Serif" panose="020A0603040505020204" pitchFamily="18" charset="0"/>
              </a:rPr>
              <a:t> </a:t>
            </a:r>
            <a:r>
              <a:rPr lang="pt-BR" b="1" dirty="0" smtClean="0">
                <a:latin typeface="PT Serif" panose="020A0603040505020204" pitchFamily="18" charset="0"/>
              </a:rPr>
              <a:t>que os</a:t>
            </a:r>
            <a:br>
              <a:rPr lang="pt-BR" b="1" dirty="0" smtClean="0">
                <a:latin typeface="PT Serif" panose="020A0603040505020204" pitchFamily="18" charset="0"/>
              </a:rPr>
            </a:br>
            <a:r>
              <a:rPr lang="pt-BR" b="1" dirty="0" smtClean="0">
                <a:latin typeface="PT Serif" panose="020A0603040505020204" pitchFamily="18" charset="0"/>
              </a:rPr>
              <a:t>1.283 </a:t>
            </a:r>
            <a:r>
              <a:rPr lang="pt-BR" b="1" dirty="0" smtClean="0">
                <a:latin typeface="PT Serif" panose="020A0603040505020204" pitchFamily="18" charset="0"/>
              </a:rPr>
              <a:t>do </a:t>
            </a:r>
            <a:r>
              <a:rPr lang="pt-BR" b="1" dirty="0">
                <a:latin typeface="PT Serif" panose="020A0603040505020204" pitchFamily="18" charset="0"/>
              </a:rPr>
              <a:t>nível </a:t>
            </a:r>
            <a:r>
              <a:rPr lang="pt-BR" b="1" dirty="0" smtClean="0">
                <a:latin typeface="PT Serif" panose="020A0603040505020204" pitchFamily="18" charset="0"/>
              </a:rPr>
              <a:t>2:</a:t>
            </a:r>
          </a:p>
          <a:p>
            <a:pPr lvl="0" algn="ctr">
              <a:spcBef>
                <a:spcPts val="600"/>
              </a:spcBef>
            </a:pPr>
            <a:endParaRPr lang="pt-BR" sz="1200" b="1" u="sng" dirty="0">
              <a:solidFill>
                <a:schemeClr val="bg1">
                  <a:lumMod val="50000"/>
                </a:schemeClr>
              </a:solidFill>
              <a:latin typeface="PT Serif" panose="020A0603040505020204" charset="0"/>
            </a:endParaRPr>
          </a:p>
        </p:txBody>
      </p:sp>
      <p:sp>
        <p:nvSpPr>
          <p:cNvPr id="8" name="Google Shape;376;p39"/>
          <p:cNvSpPr txBox="1">
            <a:spLocks noGrp="1"/>
          </p:cNvSpPr>
          <p:nvPr>
            <p:ph type="title"/>
          </p:nvPr>
        </p:nvSpPr>
        <p:spPr>
          <a:xfrm>
            <a:off x="388955" y="338306"/>
            <a:ext cx="8366100" cy="76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Principais Diferenças entre os Dois Níveis de Consumo Modelados</a:t>
            </a:r>
            <a:endParaRPr dirty="0"/>
          </a:p>
        </p:txBody>
      </p:sp>
      <p:sp>
        <p:nvSpPr>
          <p:cNvPr id="10" name="Retângulo 9"/>
          <p:cNvSpPr/>
          <p:nvPr/>
        </p:nvSpPr>
        <p:spPr>
          <a:xfrm>
            <a:off x="1194814" y="2303280"/>
            <a:ext cx="6811502" cy="1455675"/>
          </a:xfrm>
          <a:prstGeom prst="rect">
            <a:avLst/>
          </a:prstGeom>
          <a:ln/>
          <a:effectLst>
            <a:outerShdw blurRad="50800" dist="38100" dir="8100000" algn="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pic>
        <p:nvPicPr>
          <p:cNvPr id="9" name="Imagem 8"/>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t="45990" b="31289"/>
          <a:stretch/>
        </p:blipFill>
        <p:spPr bwMode="auto">
          <a:xfrm>
            <a:off x="1305379" y="2397064"/>
            <a:ext cx="6626237" cy="1275912"/>
          </a:xfrm>
          <a:prstGeom prst="rect">
            <a:avLst/>
          </a:prstGeom>
          <a:noFill/>
          <a:ln>
            <a:noFill/>
          </a:ln>
        </p:spPr>
      </p:pic>
    </p:spTree>
    <p:extLst>
      <p:ext uri="{BB962C8B-B14F-4D97-AF65-F5344CB8AC3E}">
        <p14:creationId xmlns:p14="http://schemas.microsoft.com/office/powerpoint/2010/main" val="3312076417"/>
      </p:ext>
    </p:extLst>
  </p:cSld>
  <p:clrMapOvr>
    <a:masterClrMapping/>
  </p:clrMapOvr>
  <mc:AlternateContent xmlns:mc="http://schemas.openxmlformats.org/markup-compatibility/2006" xmlns:p14="http://schemas.microsoft.com/office/powerpoint/2010/main">
    <mc:Choice Requires="p14">
      <p:transition p14:dur="300">
        <p14:reveal/>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7" name="Google Shape;57;p13"/>
          <p:cNvSpPr txBox="1"/>
          <p:nvPr/>
        </p:nvSpPr>
        <p:spPr>
          <a:xfrm>
            <a:off x="626724" y="1153031"/>
            <a:ext cx="4413109" cy="665136"/>
          </a:xfrm>
          <a:prstGeom prst="rect">
            <a:avLst/>
          </a:prstGeom>
          <a:noFill/>
          <a:ln>
            <a:noFill/>
          </a:ln>
        </p:spPr>
        <p:txBody>
          <a:bodyPr spcFirstLastPara="1" wrap="square" lIns="91425" tIns="91425" rIns="91425" bIns="91425" anchor="t" anchorCtr="0">
            <a:noAutofit/>
          </a:bodyPr>
          <a:lstStyle/>
          <a:p>
            <a:pPr lvl="0">
              <a:spcBef>
                <a:spcPts val="600"/>
              </a:spcBef>
            </a:pPr>
            <a:r>
              <a:rPr lang="pt-BR" dirty="0" smtClean="0">
                <a:latin typeface="PT Serif" panose="020A0603040505020204" pitchFamily="18" charset="0"/>
              </a:rPr>
              <a:t>...tem renda cerca de </a:t>
            </a:r>
            <a:r>
              <a:rPr lang="pt-BR" sz="1600" b="1" dirty="0" smtClean="0">
                <a:latin typeface="PT Serif" panose="020A0603040505020204" pitchFamily="18" charset="0"/>
              </a:rPr>
              <a:t>1,8 </a:t>
            </a:r>
            <a:r>
              <a:rPr lang="pt-BR" sz="1600" b="1" dirty="0">
                <a:latin typeface="PT Serif" panose="020A0603040505020204" pitchFamily="18" charset="0"/>
              </a:rPr>
              <a:t>vezes</a:t>
            </a:r>
            <a:r>
              <a:rPr lang="pt-BR" dirty="0">
                <a:latin typeface="PT Serif" panose="020A0603040505020204" pitchFamily="18" charset="0"/>
              </a:rPr>
              <a:t> </a:t>
            </a:r>
            <a:r>
              <a:rPr lang="pt-BR" dirty="0" smtClean="0">
                <a:latin typeface="PT Serif" panose="020A0603040505020204" pitchFamily="18" charset="0"/>
              </a:rPr>
              <a:t>maior:</a:t>
            </a:r>
          </a:p>
        </p:txBody>
      </p:sp>
      <p:sp>
        <p:nvSpPr>
          <p:cNvPr id="8" name="Google Shape;376;p39"/>
          <p:cNvSpPr txBox="1">
            <a:spLocks noGrp="1"/>
          </p:cNvSpPr>
          <p:nvPr>
            <p:ph type="title"/>
          </p:nvPr>
        </p:nvSpPr>
        <p:spPr>
          <a:xfrm>
            <a:off x="388955" y="338306"/>
            <a:ext cx="8366100" cy="762600"/>
          </a:xfrm>
          <a:prstGeom prst="rect">
            <a:avLst/>
          </a:prstGeom>
        </p:spPr>
        <p:txBody>
          <a:bodyPr spcFirstLastPara="1" wrap="square" lIns="91425" tIns="91425" rIns="91425" bIns="91425" anchor="ctr" anchorCtr="0">
            <a:noAutofit/>
          </a:bodyPr>
          <a:lstStyle/>
          <a:p>
            <a:pPr lvl="0"/>
            <a:r>
              <a:rPr lang="en" dirty="0" smtClean="0"/>
              <a:t>Principais Diferenças entre os Dois Níveis </a:t>
            </a:r>
            <a:r>
              <a:rPr lang="en" dirty="0"/>
              <a:t>de Consumo Modelados</a:t>
            </a:r>
            <a:endParaRPr dirty="0"/>
          </a:p>
        </p:txBody>
      </p:sp>
      <p:sp>
        <p:nvSpPr>
          <p:cNvPr id="11" name="Google Shape;57;p13"/>
          <p:cNvSpPr txBox="1"/>
          <p:nvPr/>
        </p:nvSpPr>
        <p:spPr>
          <a:xfrm>
            <a:off x="683427" y="3049192"/>
            <a:ext cx="7985648" cy="493006"/>
          </a:xfrm>
          <a:prstGeom prst="rect">
            <a:avLst/>
          </a:prstGeom>
          <a:noFill/>
          <a:ln>
            <a:noFill/>
          </a:ln>
        </p:spPr>
        <p:txBody>
          <a:bodyPr spcFirstLastPara="1" wrap="square" lIns="91425" tIns="91425" rIns="91425" bIns="91425" anchor="t" anchorCtr="0">
            <a:noAutofit/>
          </a:bodyPr>
          <a:lstStyle/>
          <a:p>
            <a:pPr lvl="0">
              <a:spcBef>
                <a:spcPts val="600"/>
              </a:spcBef>
            </a:pPr>
            <a:r>
              <a:rPr lang="pt-BR" dirty="0" smtClean="0">
                <a:latin typeface="PT Serif" panose="020A0603040505020204" pitchFamily="18" charset="0"/>
              </a:rPr>
              <a:t>... e possuem bem </a:t>
            </a:r>
            <a:r>
              <a:rPr lang="pt-BR" b="1" dirty="0" smtClean="0">
                <a:latin typeface="PT Serif" panose="020A0603040505020204" pitchFamily="18" charset="0"/>
              </a:rPr>
              <a:t>menos crianças em casa</a:t>
            </a:r>
            <a:r>
              <a:rPr lang="pt-BR" dirty="0" smtClean="0">
                <a:latin typeface="PT Serif" panose="020A0603040505020204" pitchFamily="18" charset="0"/>
              </a:rPr>
              <a:t>:</a:t>
            </a:r>
          </a:p>
        </p:txBody>
      </p:sp>
      <p:sp>
        <p:nvSpPr>
          <p:cNvPr id="17" name="Retângulo 16"/>
          <p:cNvSpPr/>
          <p:nvPr/>
        </p:nvSpPr>
        <p:spPr>
          <a:xfrm>
            <a:off x="4951738" y="3119608"/>
            <a:ext cx="3423683" cy="1486567"/>
          </a:xfrm>
          <a:prstGeom prst="rect">
            <a:avLst/>
          </a:prstGeom>
          <a:ln/>
          <a:effectLst>
            <a:outerShdw blurRad="50800" dist="38100" dir="8100000" algn="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sp>
        <p:nvSpPr>
          <p:cNvPr id="18" name="Retângulo 17"/>
          <p:cNvSpPr/>
          <p:nvPr/>
        </p:nvSpPr>
        <p:spPr>
          <a:xfrm>
            <a:off x="5039833" y="3184324"/>
            <a:ext cx="3224091" cy="338554"/>
          </a:xfrm>
          <a:prstGeom prst="rect">
            <a:avLst/>
          </a:prstGeom>
        </p:spPr>
        <p:txBody>
          <a:bodyPr wrap="square">
            <a:spAutoFit/>
          </a:bodyPr>
          <a:lstStyle/>
          <a:p>
            <a:pPr lvl="0" algn="ctr">
              <a:spcBef>
                <a:spcPts val="600"/>
              </a:spcBef>
            </a:pPr>
            <a:r>
              <a:rPr lang="pt-BR" sz="1600" b="1" dirty="0" smtClean="0">
                <a:latin typeface="PT Serif" panose="020A0603040505020204" pitchFamily="18" charset="0"/>
              </a:rPr>
              <a:t>Crianças em Casa</a:t>
            </a:r>
            <a:endParaRPr lang="pt-BR" sz="1600" b="1" dirty="0">
              <a:latin typeface="PT Serif" panose="020A0603040505020204" pitchFamily="18" charset="0"/>
            </a:endParaRPr>
          </a:p>
        </p:txBody>
      </p:sp>
      <p:pic>
        <p:nvPicPr>
          <p:cNvPr id="19" name="Imagem 18"/>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l="50546" t="24485" r="797" b="57607"/>
          <a:stretch/>
        </p:blipFill>
        <p:spPr bwMode="auto">
          <a:xfrm>
            <a:off x="5039833" y="3589911"/>
            <a:ext cx="3224091" cy="1005631"/>
          </a:xfrm>
          <a:prstGeom prst="rect">
            <a:avLst/>
          </a:prstGeom>
          <a:noFill/>
          <a:ln>
            <a:noFill/>
          </a:ln>
        </p:spPr>
      </p:pic>
      <p:sp>
        <p:nvSpPr>
          <p:cNvPr id="20" name="Retângulo 19"/>
          <p:cNvSpPr/>
          <p:nvPr/>
        </p:nvSpPr>
        <p:spPr>
          <a:xfrm>
            <a:off x="4951738" y="1372879"/>
            <a:ext cx="3423683" cy="1486567"/>
          </a:xfrm>
          <a:prstGeom prst="rect">
            <a:avLst/>
          </a:prstGeom>
          <a:ln/>
          <a:effectLst>
            <a:outerShdw blurRad="50800" dist="38100" dir="8100000" algn="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sp>
        <p:nvSpPr>
          <p:cNvPr id="21" name="Retângulo 20"/>
          <p:cNvSpPr/>
          <p:nvPr/>
        </p:nvSpPr>
        <p:spPr>
          <a:xfrm>
            <a:off x="5039833" y="1437595"/>
            <a:ext cx="3224091" cy="338554"/>
          </a:xfrm>
          <a:prstGeom prst="rect">
            <a:avLst/>
          </a:prstGeom>
        </p:spPr>
        <p:txBody>
          <a:bodyPr wrap="square">
            <a:spAutoFit/>
          </a:bodyPr>
          <a:lstStyle/>
          <a:p>
            <a:pPr lvl="0" algn="ctr">
              <a:spcBef>
                <a:spcPts val="600"/>
              </a:spcBef>
            </a:pPr>
            <a:r>
              <a:rPr lang="pt-BR" sz="1600" b="1" dirty="0" smtClean="0">
                <a:latin typeface="PT Serif" panose="020A0603040505020204" pitchFamily="18" charset="0"/>
              </a:rPr>
              <a:t>Renda</a:t>
            </a:r>
            <a:endParaRPr lang="pt-BR" sz="1600" b="1" dirty="0">
              <a:latin typeface="PT Serif" panose="020A0603040505020204" pitchFamily="18" charset="0"/>
            </a:endParaRPr>
          </a:p>
        </p:txBody>
      </p:sp>
      <p:pic>
        <p:nvPicPr>
          <p:cNvPr id="22" name="Imagem 21"/>
          <p:cNvPicPr/>
          <p:nvPr/>
        </p:nvPicPr>
        <p:blipFill rotWithShape="1">
          <a:blip r:embed="rId5">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l="963" t="24485" r="50380" b="57607"/>
          <a:stretch/>
        </p:blipFill>
        <p:spPr bwMode="auto">
          <a:xfrm>
            <a:off x="5061099" y="1821916"/>
            <a:ext cx="3224091" cy="1005631"/>
          </a:xfrm>
          <a:prstGeom prst="rect">
            <a:avLst/>
          </a:prstGeom>
          <a:noFill/>
          <a:ln>
            <a:noFill/>
          </a:ln>
        </p:spPr>
      </p:pic>
    </p:spTree>
    <p:extLst>
      <p:ext uri="{BB962C8B-B14F-4D97-AF65-F5344CB8AC3E}">
        <p14:creationId xmlns:p14="http://schemas.microsoft.com/office/powerpoint/2010/main" val="2437328249"/>
      </p:ext>
    </p:extLst>
  </p:cSld>
  <p:clrMapOvr>
    <a:masterClrMapping/>
  </p:clrMapOvr>
  <mc:AlternateContent xmlns:mc="http://schemas.openxmlformats.org/markup-compatibility/2006" xmlns:p14="http://schemas.microsoft.com/office/powerpoint/2010/main">
    <mc:Choice Requires="p14">
      <p:transition p14:dur="300">
        <p14:reveal/>
      </p:transition>
    </mc:Choice>
    <mc:Fallback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7" name="Google Shape;57;p13"/>
          <p:cNvSpPr txBox="1"/>
          <p:nvPr/>
        </p:nvSpPr>
        <p:spPr>
          <a:xfrm>
            <a:off x="626724" y="1100906"/>
            <a:ext cx="7985648" cy="3599518"/>
          </a:xfrm>
          <a:prstGeom prst="rect">
            <a:avLst/>
          </a:prstGeom>
          <a:noFill/>
          <a:ln>
            <a:noFill/>
          </a:ln>
        </p:spPr>
        <p:txBody>
          <a:bodyPr spcFirstLastPara="1" wrap="square" lIns="91425" tIns="91425" rIns="91425" bIns="91425" anchor="t" anchorCtr="0">
            <a:noAutofit/>
          </a:bodyPr>
          <a:lstStyle/>
          <a:p>
            <a:pPr lvl="0" algn="ctr">
              <a:spcBef>
                <a:spcPts val="600"/>
              </a:spcBef>
            </a:pPr>
            <a:r>
              <a:rPr lang="pt-BR" dirty="0" smtClean="0">
                <a:latin typeface="PT Serif" panose="020A0603040505020204" pitchFamily="18" charset="0"/>
              </a:rPr>
              <a:t>Diferenças significativas também são observadas nos canais de compra de preferência catálogo e loja física:</a:t>
            </a:r>
          </a:p>
          <a:p>
            <a:pPr lvl="0" algn="ctr">
              <a:spcBef>
                <a:spcPts val="600"/>
              </a:spcBef>
            </a:pPr>
            <a:endParaRPr lang="pt-BR" sz="1200" b="1" u="sng" dirty="0">
              <a:solidFill>
                <a:schemeClr val="bg1">
                  <a:lumMod val="50000"/>
                </a:schemeClr>
              </a:solidFill>
              <a:latin typeface="PT Serif" panose="020A0603040505020204" charset="0"/>
            </a:endParaRPr>
          </a:p>
        </p:txBody>
      </p:sp>
      <p:sp>
        <p:nvSpPr>
          <p:cNvPr id="8" name="Google Shape;376;p39"/>
          <p:cNvSpPr txBox="1">
            <a:spLocks noGrp="1"/>
          </p:cNvSpPr>
          <p:nvPr>
            <p:ph type="title"/>
          </p:nvPr>
        </p:nvSpPr>
        <p:spPr>
          <a:xfrm>
            <a:off x="388955" y="338306"/>
            <a:ext cx="8366100" cy="762600"/>
          </a:xfrm>
          <a:prstGeom prst="rect">
            <a:avLst/>
          </a:prstGeom>
        </p:spPr>
        <p:txBody>
          <a:bodyPr spcFirstLastPara="1" wrap="square" lIns="91425" tIns="91425" rIns="91425" bIns="91425" anchor="ctr" anchorCtr="0">
            <a:noAutofit/>
          </a:bodyPr>
          <a:lstStyle/>
          <a:p>
            <a:pPr lvl="0"/>
            <a:r>
              <a:rPr lang="en" dirty="0" smtClean="0"/>
              <a:t>Principais Diferenças entre os Dois Níveis </a:t>
            </a:r>
            <a:r>
              <a:rPr lang="en" dirty="0"/>
              <a:t>de Consumo Modelados</a:t>
            </a:r>
            <a:endParaRPr dirty="0"/>
          </a:p>
        </p:txBody>
      </p:sp>
      <p:sp>
        <p:nvSpPr>
          <p:cNvPr id="10" name="Retângulo 9"/>
          <p:cNvSpPr/>
          <p:nvPr/>
        </p:nvSpPr>
        <p:spPr>
          <a:xfrm>
            <a:off x="1194814" y="2021174"/>
            <a:ext cx="6811502" cy="1455675"/>
          </a:xfrm>
          <a:prstGeom prst="rect">
            <a:avLst/>
          </a:prstGeom>
          <a:ln/>
          <a:effectLst>
            <a:outerShdw blurRad="50800" dist="38100" dir="8100000" algn="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pic>
        <p:nvPicPr>
          <p:cNvPr id="9" name="Imagem 8"/>
          <p:cNvPicPr/>
          <p:nvPr/>
        </p:nvPicPr>
        <p:blipFill rotWithShape="1">
          <a:blip r:embed="rId3">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l="642" t="75527" r="-642" b="1752"/>
          <a:stretch/>
        </p:blipFill>
        <p:spPr bwMode="auto">
          <a:xfrm>
            <a:off x="1316012" y="2094597"/>
            <a:ext cx="6626237" cy="1275912"/>
          </a:xfrm>
          <a:prstGeom prst="rect">
            <a:avLst/>
          </a:prstGeom>
          <a:noFill/>
          <a:ln>
            <a:noFill/>
          </a:ln>
        </p:spPr>
      </p:pic>
    </p:spTree>
    <p:extLst>
      <p:ext uri="{BB962C8B-B14F-4D97-AF65-F5344CB8AC3E}">
        <p14:creationId xmlns:p14="http://schemas.microsoft.com/office/powerpoint/2010/main" val="3690851933"/>
      </p:ext>
    </p:extLst>
  </p:cSld>
  <p:clrMapOvr>
    <a:masterClrMapping/>
  </p:clrMapOvr>
  <mc:AlternateContent xmlns:mc="http://schemas.openxmlformats.org/markup-compatibility/2006" xmlns:p14="http://schemas.microsoft.com/office/powerpoint/2010/main">
    <mc:Choice Requires="p14">
      <p:transition p14:dur="300">
        <p14:reveal/>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1"/>
          <p:cNvSpPr txBox="1">
            <a:spLocks noGrp="1"/>
          </p:cNvSpPr>
          <p:nvPr>
            <p:ph type="title"/>
          </p:nvPr>
        </p:nvSpPr>
        <p:spPr>
          <a:xfrm>
            <a:off x="388955" y="338306"/>
            <a:ext cx="8366100" cy="762600"/>
          </a:xfrm>
          <a:prstGeom prst="rect">
            <a:avLst/>
          </a:prstGeom>
        </p:spPr>
        <p:txBody>
          <a:bodyPr spcFirstLastPara="1" wrap="square" lIns="91425" tIns="91425" rIns="91425" bIns="91425" anchor="ctr" anchorCtr="0">
            <a:noAutofit/>
          </a:bodyPr>
          <a:lstStyle/>
          <a:p>
            <a:pPr lvl="0"/>
            <a:r>
              <a:rPr lang="en" sz="2000" b="1" dirty="0"/>
              <a:t>Segmentando por </a:t>
            </a:r>
            <a:r>
              <a:rPr lang="en" sz="2000" b="1" dirty="0" smtClean="0"/>
              <a:t>Grupos de Interesses</a:t>
            </a:r>
            <a:endParaRPr sz="2000" b="1" dirty="0"/>
          </a:p>
        </p:txBody>
      </p:sp>
      <p:sp>
        <p:nvSpPr>
          <p:cNvPr id="127" name="Google Shape;127;p21"/>
          <p:cNvSpPr txBox="1">
            <a:spLocks noGrp="1"/>
          </p:cNvSpPr>
          <p:nvPr>
            <p:ph type="body" idx="1"/>
          </p:nvPr>
        </p:nvSpPr>
        <p:spPr>
          <a:xfrm>
            <a:off x="1039950" y="3400326"/>
            <a:ext cx="7064100" cy="1179600"/>
          </a:xfrm>
          <a:prstGeom prst="rect">
            <a:avLst/>
          </a:prstGeom>
        </p:spPr>
        <p:txBody>
          <a:bodyPr spcFirstLastPara="1" wrap="square" lIns="91425" tIns="91425" rIns="91425" bIns="91425" anchor="ctr" anchorCtr="0">
            <a:noAutofit/>
          </a:bodyPr>
          <a:lstStyle/>
          <a:p>
            <a:pPr marL="0" indent="0" algn="ctr">
              <a:buNone/>
            </a:pPr>
            <a:r>
              <a:rPr lang="pt-BR" sz="1800" dirty="0" smtClean="0">
                <a:solidFill>
                  <a:schemeClr val="tx1"/>
                </a:solidFill>
                <a:latin typeface="PT Serif" panose="020A0603040505020204" charset="0"/>
              </a:rPr>
              <a:t>Vamos identificar o seguimento de produtos </a:t>
            </a:r>
            <a:r>
              <a:rPr lang="pt-BR" sz="1800" dirty="0" smtClean="0">
                <a:solidFill>
                  <a:schemeClr val="tx1"/>
                </a:solidFill>
                <a:latin typeface="PT Serif" panose="020A0603040505020204" charset="0"/>
              </a:rPr>
              <a:t>preferidos </a:t>
            </a:r>
            <a:r>
              <a:rPr lang="pt-BR" sz="1800" dirty="0" smtClean="0">
                <a:solidFill>
                  <a:schemeClr val="tx1"/>
                </a:solidFill>
                <a:latin typeface="PT Serif" panose="020A0603040505020204" charset="0"/>
              </a:rPr>
              <a:t>de cada cliente</a:t>
            </a:r>
            <a:endParaRPr sz="1800" dirty="0"/>
          </a:p>
        </p:txBody>
      </p:sp>
      <p:pic>
        <p:nvPicPr>
          <p:cNvPr id="8194" name="Picture 2" descr="Como escolher vinhos bons e baratos: confira dicas"/>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24835" r="365"/>
          <a:stretch/>
        </p:blipFill>
        <p:spPr bwMode="auto">
          <a:xfrm>
            <a:off x="3422400" y="1210478"/>
            <a:ext cx="2299200" cy="2324136"/>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1315665"/>
      </p:ext>
    </p:extLst>
  </p:cSld>
  <p:clrMapOvr>
    <a:masterClrMapping/>
  </p:clrMapOvr>
  <mc:AlternateContent xmlns:mc="http://schemas.openxmlformats.org/markup-compatibility/2006" xmlns:p14="http://schemas.microsoft.com/office/powerpoint/2010/main">
    <mc:Choice Requires="p14">
      <p:transition p14:dur="300">
        <p14:reveal/>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7" name="Google Shape;57;p13"/>
          <p:cNvSpPr txBox="1"/>
          <p:nvPr/>
        </p:nvSpPr>
        <p:spPr>
          <a:xfrm>
            <a:off x="626724" y="951009"/>
            <a:ext cx="3658176" cy="3749415"/>
          </a:xfrm>
          <a:prstGeom prst="rect">
            <a:avLst/>
          </a:prstGeom>
          <a:noFill/>
          <a:ln>
            <a:noFill/>
          </a:ln>
        </p:spPr>
        <p:txBody>
          <a:bodyPr spcFirstLastPara="1" wrap="square" lIns="91425" tIns="91425" rIns="91425" bIns="91425" anchor="t" anchorCtr="0">
            <a:noAutofit/>
          </a:bodyPr>
          <a:lstStyle/>
          <a:p>
            <a:pPr lvl="0">
              <a:spcBef>
                <a:spcPts val="600"/>
              </a:spcBef>
            </a:pPr>
            <a:r>
              <a:rPr lang="pt-BR" b="1" dirty="0" smtClean="0">
                <a:solidFill>
                  <a:schemeClr val="tx1"/>
                </a:solidFill>
                <a:latin typeface="PT Serif" panose="020A0603040505020204" charset="0"/>
              </a:rPr>
              <a:t>Estratégia</a:t>
            </a:r>
            <a:endParaRPr lang="pt-BR" dirty="0">
              <a:solidFill>
                <a:schemeClr val="tx1"/>
              </a:solidFill>
              <a:latin typeface="PT Serif" panose="020A0603040505020204" charset="0"/>
            </a:endParaRPr>
          </a:p>
          <a:p>
            <a:pPr marL="171450" lvl="0" indent="-171450">
              <a:spcBef>
                <a:spcPts val="600"/>
              </a:spcBef>
              <a:buFont typeface="Arial" panose="020B0604020202020204" pitchFamily="34" charset="0"/>
              <a:buChar char="•"/>
            </a:pPr>
            <a:r>
              <a:rPr lang="pt-BR" sz="1200" dirty="0" smtClean="0">
                <a:solidFill>
                  <a:schemeClr val="tx1"/>
                </a:solidFill>
                <a:latin typeface="PT Serif" panose="020A0603040505020204" charset="0"/>
              </a:rPr>
              <a:t>Algoritmo  k-</a:t>
            </a:r>
            <a:r>
              <a:rPr lang="pt-BR" sz="1200" dirty="0" err="1" smtClean="0">
                <a:solidFill>
                  <a:schemeClr val="tx1"/>
                </a:solidFill>
                <a:latin typeface="PT Serif" panose="020A0603040505020204" charset="0"/>
              </a:rPr>
              <a:t>means</a:t>
            </a:r>
            <a:r>
              <a:rPr lang="pt-BR" sz="1200" dirty="0">
                <a:solidFill>
                  <a:schemeClr val="tx1"/>
                </a:solidFill>
                <a:latin typeface="PT Serif" panose="020A0603040505020204" charset="0"/>
              </a:rPr>
              <a:t>;</a:t>
            </a:r>
            <a:endParaRPr lang="pt-BR" sz="1200" dirty="0" smtClean="0">
              <a:solidFill>
                <a:schemeClr val="tx1"/>
              </a:solidFill>
              <a:latin typeface="PT Serif" panose="020A0603040505020204" charset="0"/>
            </a:endParaRPr>
          </a:p>
          <a:p>
            <a:pPr marL="171450" lvl="0" indent="-171450">
              <a:spcBef>
                <a:spcPts val="600"/>
              </a:spcBef>
              <a:buFont typeface="Arial" panose="020B0604020202020204" pitchFamily="34" charset="0"/>
              <a:buChar char="•"/>
            </a:pPr>
            <a:r>
              <a:rPr lang="pt-BR" sz="1200" dirty="0" smtClean="0">
                <a:solidFill>
                  <a:schemeClr val="tx1"/>
                </a:solidFill>
                <a:latin typeface="PT Serif" panose="020A0603040505020204" charset="0"/>
              </a:rPr>
              <a:t>O </a:t>
            </a:r>
            <a:r>
              <a:rPr lang="pt-BR" sz="1200" dirty="0">
                <a:solidFill>
                  <a:schemeClr val="tx1"/>
                </a:solidFill>
                <a:latin typeface="PT Serif" panose="020A0603040505020204" charset="0"/>
              </a:rPr>
              <a:t>método </a:t>
            </a:r>
            <a:r>
              <a:rPr lang="pt-BR" sz="1200" dirty="0" err="1">
                <a:solidFill>
                  <a:schemeClr val="tx1"/>
                </a:solidFill>
                <a:latin typeface="PT Serif" panose="020A0603040505020204" charset="0"/>
              </a:rPr>
              <a:t>Silhouette</a:t>
            </a:r>
            <a:r>
              <a:rPr lang="pt-BR" sz="1200" dirty="0">
                <a:solidFill>
                  <a:schemeClr val="tx1"/>
                </a:solidFill>
                <a:latin typeface="PT Serif" panose="020A0603040505020204" charset="0"/>
              </a:rPr>
              <a:t> </a:t>
            </a:r>
            <a:r>
              <a:rPr lang="pt-BR" sz="1200" dirty="0" smtClean="0">
                <a:solidFill>
                  <a:schemeClr val="tx1"/>
                </a:solidFill>
                <a:latin typeface="PT Serif" panose="020A0603040505020204" charset="0"/>
              </a:rPr>
              <a:t>Score foi empregado para definição do número de grupos;</a:t>
            </a:r>
          </a:p>
          <a:p>
            <a:pPr marL="171450" lvl="0" indent="-171450">
              <a:spcBef>
                <a:spcPts val="600"/>
              </a:spcBef>
              <a:buFont typeface="Arial" panose="020B0604020202020204" pitchFamily="34" charset="0"/>
              <a:buChar char="•"/>
            </a:pPr>
            <a:r>
              <a:rPr lang="pt-BR" sz="1200" dirty="0" smtClean="0">
                <a:solidFill>
                  <a:schemeClr val="tx1"/>
                </a:solidFill>
                <a:latin typeface="PT Serif" panose="020A0603040505020204" charset="0"/>
              </a:rPr>
              <a:t>Os dados foram analisados e caracterizados com os softwares Tableau e Orange Data Mining;</a:t>
            </a:r>
          </a:p>
        </p:txBody>
      </p:sp>
      <p:sp>
        <p:nvSpPr>
          <p:cNvPr id="58" name="Google Shape;58;p13"/>
          <p:cNvSpPr txBox="1"/>
          <p:nvPr/>
        </p:nvSpPr>
        <p:spPr>
          <a:xfrm>
            <a:off x="4718906" y="951010"/>
            <a:ext cx="3788095" cy="3749413"/>
          </a:xfrm>
          <a:prstGeom prst="rect">
            <a:avLst/>
          </a:prstGeom>
          <a:noFill/>
          <a:ln>
            <a:noFill/>
          </a:ln>
        </p:spPr>
        <p:txBody>
          <a:bodyPr spcFirstLastPara="1" wrap="square" lIns="91425" tIns="91425" rIns="91425" bIns="91425" anchor="t" anchorCtr="0">
            <a:noAutofit/>
          </a:bodyPr>
          <a:lstStyle/>
          <a:p>
            <a:pPr>
              <a:spcBef>
                <a:spcPts val="600"/>
              </a:spcBef>
            </a:pPr>
            <a:r>
              <a:rPr lang="pt-BR" b="1" dirty="0">
                <a:latin typeface="PT Serif" panose="020A0603040505020204" pitchFamily="18" charset="0"/>
              </a:rPr>
              <a:t>Variáveis de Entrada</a:t>
            </a:r>
            <a:endParaRPr lang="pt-BR" dirty="0">
              <a:solidFill>
                <a:schemeClr val="bg1">
                  <a:lumMod val="50000"/>
                </a:schemeClr>
              </a:solidFill>
              <a:latin typeface="PT Serif" panose="020A0603040505020204" pitchFamily="18" charset="0"/>
            </a:endParaRPr>
          </a:p>
          <a:p>
            <a:pPr marL="171450" lvl="0" indent="-171450">
              <a:spcBef>
                <a:spcPts val="600"/>
              </a:spcBef>
              <a:buFont typeface="Arial" panose="020B0604020202020204" pitchFamily="34" charset="0"/>
              <a:buChar char="•"/>
            </a:pPr>
            <a:r>
              <a:rPr lang="pt-BR" sz="1200" dirty="0" err="1" smtClean="0">
                <a:solidFill>
                  <a:schemeClr val="tx1"/>
                </a:solidFill>
                <a:latin typeface="PT Serif" panose="020A0603040505020204" pitchFamily="18" charset="0"/>
              </a:rPr>
              <a:t>Rlt_MntWines</a:t>
            </a:r>
            <a:r>
              <a:rPr lang="pt-BR" sz="1200" dirty="0" smtClean="0">
                <a:solidFill>
                  <a:schemeClr val="tx1"/>
                </a:solidFill>
                <a:latin typeface="PT Serif" panose="020A0603040505020204" pitchFamily="18" charset="0"/>
              </a:rPr>
              <a:t>, </a:t>
            </a:r>
            <a:r>
              <a:rPr lang="pt-BR" sz="1200" dirty="0" err="1" smtClean="0">
                <a:solidFill>
                  <a:schemeClr val="tx1"/>
                </a:solidFill>
                <a:latin typeface="PT Serif" panose="020A0603040505020204" pitchFamily="18" charset="0"/>
              </a:rPr>
              <a:t>Rlt_MntFruits</a:t>
            </a:r>
            <a:r>
              <a:rPr lang="pt-BR" sz="1200" dirty="0" smtClean="0">
                <a:solidFill>
                  <a:schemeClr val="tx1"/>
                </a:solidFill>
                <a:latin typeface="PT Serif" panose="020A0603040505020204" pitchFamily="18" charset="0"/>
              </a:rPr>
              <a:t>, </a:t>
            </a:r>
            <a:r>
              <a:rPr lang="pt-BR" sz="1200" dirty="0" err="1" smtClean="0">
                <a:solidFill>
                  <a:schemeClr val="tx1"/>
                </a:solidFill>
                <a:latin typeface="PT Serif" panose="020A0603040505020204" pitchFamily="18" charset="0"/>
              </a:rPr>
              <a:t>Rlt_MntMeatProducts</a:t>
            </a:r>
            <a:r>
              <a:rPr lang="pt-BR" sz="1200" dirty="0" smtClean="0">
                <a:solidFill>
                  <a:schemeClr val="tx1"/>
                </a:solidFill>
                <a:latin typeface="PT Serif" panose="020A0603040505020204" pitchFamily="18" charset="0"/>
              </a:rPr>
              <a:t>, </a:t>
            </a:r>
            <a:r>
              <a:rPr lang="pt-BR" sz="1200" dirty="0" err="1" smtClean="0">
                <a:solidFill>
                  <a:schemeClr val="tx1"/>
                </a:solidFill>
                <a:latin typeface="PT Serif" panose="020A0603040505020204" pitchFamily="18" charset="0"/>
              </a:rPr>
              <a:t>Rlt_MntFishProducts</a:t>
            </a:r>
            <a:r>
              <a:rPr lang="pt-BR" sz="1200" dirty="0" smtClean="0">
                <a:solidFill>
                  <a:schemeClr val="tx1"/>
                </a:solidFill>
                <a:latin typeface="PT Serif" panose="020A0603040505020204" pitchFamily="18" charset="0"/>
              </a:rPr>
              <a:t>, </a:t>
            </a:r>
            <a:r>
              <a:rPr lang="pt-BR" sz="1200" dirty="0" err="1" smtClean="0">
                <a:solidFill>
                  <a:schemeClr val="tx1"/>
                </a:solidFill>
                <a:latin typeface="PT Serif" panose="020A0603040505020204" pitchFamily="18" charset="0"/>
              </a:rPr>
              <a:t>Rlt_MntSweetProducts</a:t>
            </a:r>
            <a:r>
              <a:rPr lang="pt-BR" sz="1200" dirty="0" smtClean="0">
                <a:solidFill>
                  <a:schemeClr val="tx1"/>
                </a:solidFill>
                <a:latin typeface="PT Serif" panose="020A0603040505020204" pitchFamily="18" charset="0"/>
              </a:rPr>
              <a:t>, </a:t>
            </a:r>
            <a:r>
              <a:rPr lang="pt-BR" sz="1200" dirty="0" err="1" smtClean="0">
                <a:solidFill>
                  <a:schemeClr val="tx1"/>
                </a:solidFill>
                <a:latin typeface="PT Serif" panose="020A0603040505020204" pitchFamily="18" charset="0"/>
              </a:rPr>
              <a:t>MntGoldProds</a:t>
            </a:r>
            <a:endParaRPr lang="pt-BR" sz="1200" dirty="0" smtClean="0">
              <a:solidFill>
                <a:schemeClr val="tx1"/>
              </a:solidFill>
              <a:latin typeface="PT Serif" panose="020A0603040505020204" pitchFamily="18" charset="0"/>
            </a:endParaRPr>
          </a:p>
          <a:p>
            <a:pPr marL="171450" lvl="0" indent="-171450">
              <a:spcBef>
                <a:spcPts val="600"/>
              </a:spcBef>
              <a:buFont typeface="Arial" panose="020B0604020202020204" pitchFamily="34" charset="0"/>
              <a:buChar char="•"/>
            </a:pPr>
            <a:endParaRPr lang="pt-BR" b="1" dirty="0" smtClean="0">
              <a:solidFill>
                <a:schemeClr val="tx1"/>
              </a:solidFill>
              <a:latin typeface="PT Serif" panose="020A0603040505020204" charset="0"/>
            </a:endParaRPr>
          </a:p>
          <a:p>
            <a:pPr>
              <a:spcBef>
                <a:spcPts val="600"/>
              </a:spcBef>
            </a:pPr>
            <a:r>
              <a:rPr lang="pt-BR" b="1" dirty="0" smtClean="0">
                <a:solidFill>
                  <a:schemeClr val="tx1"/>
                </a:solidFill>
                <a:latin typeface="PT Serif" panose="020A0603040505020204" charset="0"/>
              </a:rPr>
              <a:t>Resultados</a:t>
            </a:r>
          </a:p>
          <a:p>
            <a:pPr marL="171450" indent="-171450">
              <a:spcBef>
                <a:spcPts val="600"/>
              </a:spcBef>
              <a:buFont typeface="Arial" panose="020B0604020202020204" pitchFamily="34" charset="0"/>
              <a:buChar char="•"/>
            </a:pPr>
            <a:r>
              <a:rPr lang="pt-BR" sz="1200" dirty="0" smtClean="0">
                <a:solidFill>
                  <a:schemeClr val="tx1"/>
                </a:solidFill>
                <a:latin typeface="PT Serif" panose="020A0603040505020204" charset="0"/>
              </a:rPr>
              <a:t>O número de grupos foi definido em 5, que apresentou </a:t>
            </a:r>
            <a:r>
              <a:rPr lang="pt-BR" sz="1200" dirty="0">
                <a:solidFill>
                  <a:schemeClr val="tx1"/>
                </a:solidFill>
                <a:latin typeface="PT Serif" panose="020A0603040505020204" charset="0"/>
              </a:rPr>
              <a:t>um </a:t>
            </a:r>
            <a:r>
              <a:rPr lang="pt-BR" sz="1200" dirty="0" err="1">
                <a:solidFill>
                  <a:schemeClr val="tx1"/>
                </a:solidFill>
                <a:latin typeface="PT Serif" panose="020A0603040505020204" charset="0"/>
              </a:rPr>
              <a:t>Silhouette</a:t>
            </a:r>
            <a:r>
              <a:rPr lang="pt-BR" sz="1200" dirty="0">
                <a:solidFill>
                  <a:schemeClr val="tx1"/>
                </a:solidFill>
                <a:latin typeface="PT Serif" panose="020A0603040505020204" charset="0"/>
              </a:rPr>
              <a:t> </a:t>
            </a:r>
            <a:r>
              <a:rPr lang="pt-BR" sz="1200" dirty="0" smtClean="0">
                <a:solidFill>
                  <a:schemeClr val="tx1"/>
                </a:solidFill>
                <a:latin typeface="PT Serif" panose="020A0603040505020204" charset="0"/>
              </a:rPr>
              <a:t>Score (eficiência da separação) de </a:t>
            </a:r>
            <a:r>
              <a:rPr lang="pt-BR" b="1" dirty="0" smtClean="0">
                <a:solidFill>
                  <a:schemeClr val="tx1"/>
                </a:solidFill>
                <a:latin typeface="PT Serif" panose="020A0603040505020204" charset="0"/>
              </a:rPr>
              <a:t>31%</a:t>
            </a:r>
            <a:r>
              <a:rPr lang="pt-BR" sz="1200" dirty="0" smtClean="0">
                <a:solidFill>
                  <a:schemeClr val="tx1"/>
                </a:solidFill>
                <a:latin typeface="PT Serif" panose="020A0603040505020204" charset="0"/>
              </a:rPr>
              <a:t>;</a:t>
            </a:r>
          </a:p>
        </p:txBody>
      </p:sp>
      <p:sp>
        <p:nvSpPr>
          <p:cNvPr id="8" name="Google Shape;376;p39"/>
          <p:cNvSpPr txBox="1">
            <a:spLocks noGrp="1"/>
          </p:cNvSpPr>
          <p:nvPr>
            <p:ph type="title"/>
          </p:nvPr>
        </p:nvSpPr>
        <p:spPr>
          <a:xfrm>
            <a:off x="388955" y="338306"/>
            <a:ext cx="8366100" cy="76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Segmentando por Grupos de Interesses</a:t>
            </a:r>
            <a:endParaRPr dirty="0"/>
          </a:p>
        </p:txBody>
      </p:sp>
    </p:spTree>
    <p:extLst>
      <p:ext uri="{BB962C8B-B14F-4D97-AF65-F5344CB8AC3E}">
        <p14:creationId xmlns:p14="http://schemas.microsoft.com/office/powerpoint/2010/main" val="2124742902"/>
      </p:ext>
    </p:extLst>
  </p:cSld>
  <p:clrMapOvr>
    <a:masterClrMapping/>
  </p:clrMapOvr>
  <mc:AlternateContent xmlns:mc="http://schemas.openxmlformats.org/markup-compatibility/2006" xmlns:p14="http://schemas.microsoft.com/office/powerpoint/2010/main">
    <mc:Choice Requires="p14">
      <p:transition p14:dur="300">
        <p14:reveal/>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7" name="Google Shape;57;p13"/>
          <p:cNvSpPr txBox="1"/>
          <p:nvPr/>
        </p:nvSpPr>
        <p:spPr>
          <a:xfrm>
            <a:off x="446565" y="1073882"/>
            <a:ext cx="3636335" cy="3774568"/>
          </a:xfrm>
          <a:prstGeom prst="rect">
            <a:avLst/>
          </a:prstGeom>
          <a:noFill/>
          <a:ln>
            <a:noFill/>
          </a:ln>
        </p:spPr>
        <p:txBody>
          <a:bodyPr spcFirstLastPara="1" wrap="square" lIns="91425" tIns="91425" rIns="91425" bIns="91425" anchor="t" anchorCtr="0">
            <a:noAutofit/>
          </a:bodyPr>
          <a:lstStyle/>
          <a:p>
            <a:pPr marL="171450" lvl="0" indent="-171450">
              <a:buFont typeface="Arial" panose="020B0604020202020204" pitchFamily="34" charset="0"/>
              <a:buChar char="•"/>
            </a:pPr>
            <a:r>
              <a:rPr lang="pt-BR" sz="1100" b="1" dirty="0" smtClean="0">
                <a:solidFill>
                  <a:schemeClr val="bg1">
                    <a:lumMod val="50000"/>
                  </a:schemeClr>
                </a:solidFill>
                <a:latin typeface="PT Serif" panose="020A0603040505020204" pitchFamily="18" charset="0"/>
              </a:rPr>
              <a:t>GRUPO </a:t>
            </a:r>
            <a:r>
              <a:rPr lang="pt-BR" sz="1100" b="1" dirty="0">
                <a:solidFill>
                  <a:schemeClr val="bg1">
                    <a:lumMod val="50000"/>
                  </a:schemeClr>
                </a:solidFill>
                <a:latin typeface="PT Serif" panose="020A0603040505020204" pitchFamily="18" charset="0"/>
              </a:rPr>
              <a:t>1</a:t>
            </a:r>
            <a:r>
              <a:rPr lang="pt-BR" sz="1100" dirty="0">
                <a:solidFill>
                  <a:schemeClr val="bg1">
                    <a:lumMod val="50000"/>
                  </a:schemeClr>
                </a:solidFill>
                <a:latin typeface="PT Serif" panose="020A0603040505020204" pitchFamily="18" charset="0"/>
              </a:rPr>
              <a:t>: </a:t>
            </a:r>
            <a:r>
              <a:rPr lang="pt-BR" sz="1100" dirty="0" smtClean="0">
                <a:solidFill>
                  <a:schemeClr val="bg1">
                    <a:lumMod val="50000"/>
                  </a:schemeClr>
                </a:solidFill>
                <a:latin typeface="PT Serif" panose="020A0603040505020204" pitchFamily="18" charset="0"/>
              </a:rPr>
              <a:t>Vinhos </a:t>
            </a:r>
            <a:r>
              <a:rPr lang="pt-BR" sz="1100" dirty="0">
                <a:solidFill>
                  <a:schemeClr val="bg1">
                    <a:lumMod val="50000"/>
                  </a:schemeClr>
                </a:solidFill>
                <a:latin typeface="PT Serif" panose="020A0603040505020204" pitchFamily="18" charset="0"/>
              </a:rPr>
              <a:t>e produtos de </a:t>
            </a:r>
            <a:r>
              <a:rPr lang="pt-BR" sz="1100" dirty="0" smtClean="0">
                <a:solidFill>
                  <a:schemeClr val="bg1">
                    <a:lumMod val="50000"/>
                  </a:schemeClr>
                </a:solidFill>
                <a:latin typeface="PT Serif" panose="020A0603040505020204" pitchFamily="18" charset="0"/>
              </a:rPr>
              <a:t>carne. Pouco </a:t>
            </a:r>
            <a:r>
              <a:rPr lang="pt-BR" sz="1100" dirty="0">
                <a:solidFill>
                  <a:schemeClr val="bg1">
                    <a:lumMod val="50000"/>
                  </a:schemeClr>
                </a:solidFill>
                <a:latin typeface="PT Serif" panose="020A0603040505020204" pitchFamily="18" charset="0"/>
              </a:rPr>
              <a:t>interesse pelas demais categorias. </a:t>
            </a:r>
            <a:r>
              <a:rPr lang="pt-BR" sz="1100" dirty="0" smtClean="0">
                <a:solidFill>
                  <a:schemeClr val="bg1">
                    <a:lumMod val="50000"/>
                  </a:schemeClr>
                </a:solidFill>
                <a:latin typeface="PT Serif" panose="020A0603040505020204" pitchFamily="18" charset="0"/>
              </a:rPr>
              <a:t>Grande </a:t>
            </a:r>
            <a:r>
              <a:rPr lang="pt-BR" sz="1100" dirty="0">
                <a:solidFill>
                  <a:schemeClr val="bg1">
                    <a:lumMod val="50000"/>
                  </a:schemeClr>
                </a:solidFill>
                <a:latin typeface="PT Serif" panose="020A0603040505020204" pitchFamily="18" charset="0"/>
              </a:rPr>
              <a:t>número de clientes na amostra; Faturamento alto</a:t>
            </a:r>
            <a:r>
              <a:rPr lang="pt-BR" sz="1100" dirty="0" smtClean="0">
                <a:solidFill>
                  <a:schemeClr val="bg1">
                    <a:lumMod val="50000"/>
                  </a:schemeClr>
                </a:solidFill>
                <a:latin typeface="PT Serif" panose="020A0603040505020204" pitchFamily="18" charset="0"/>
              </a:rPr>
              <a:t>;</a:t>
            </a:r>
          </a:p>
          <a:p>
            <a:pPr marL="171450" lvl="0" indent="-171450">
              <a:buFont typeface="Arial" panose="020B0604020202020204" pitchFamily="34" charset="0"/>
              <a:buChar char="•"/>
            </a:pPr>
            <a:endParaRPr lang="pt-BR" sz="1100" dirty="0">
              <a:solidFill>
                <a:schemeClr val="bg1">
                  <a:lumMod val="50000"/>
                </a:schemeClr>
              </a:solidFill>
              <a:latin typeface="PT Serif" panose="020A0603040505020204" pitchFamily="18" charset="0"/>
            </a:endParaRPr>
          </a:p>
          <a:p>
            <a:pPr marL="171450" lvl="0" indent="-171450">
              <a:buFont typeface="Arial" panose="020B0604020202020204" pitchFamily="34" charset="0"/>
              <a:buChar char="•"/>
            </a:pPr>
            <a:r>
              <a:rPr lang="pt-BR" sz="1100" b="1" dirty="0">
                <a:solidFill>
                  <a:schemeClr val="bg1">
                    <a:lumMod val="50000"/>
                  </a:schemeClr>
                </a:solidFill>
                <a:latin typeface="PT Serif" panose="020A0603040505020204" pitchFamily="18" charset="0"/>
              </a:rPr>
              <a:t>GRUPO 2</a:t>
            </a:r>
            <a:r>
              <a:rPr lang="pt-BR" sz="1100" dirty="0">
                <a:solidFill>
                  <a:schemeClr val="bg1">
                    <a:lumMod val="50000"/>
                  </a:schemeClr>
                </a:solidFill>
                <a:latin typeface="PT Serif" panose="020A0603040505020204" pitchFamily="18" charset="0"/>
              </a:rPr>
              <a:t>: Forte interesse por vinhos. Pouco interesse pelas demais categorias. Grande número de clientes na amostra; Faturamento alto</a:t>
            </a:r>
            <a:r>
              <a:rPr lang="pt-BR" sz="1100" dirty="0" smtClean="0">
                <a:solidFill>
                  <a:schemeClr val="bg1">
                    <a:lumMod val="50000"/>
                  </a:schemeClr>
                </a:solidFill>
                <a:latin typeface="PT Serif" panose="020A0603040505020204" pitchFamily="18" charset="0"/>
              </a:rPr>
              <a:t>;</a:t>
            </a:r>
          </a:p>
          <a:p>
            <a:pPr marL="171450" lvl="0" indent="-171450">
              <a:buFont typeface="Arial" panose="020B0604020202020204" pitchFamily="34" charset="0"/>
              <a:buChar char="•"/>
            </a:pPr>
            <a:endParaRPr lang="pt-BR" sz="1100" dirty="0">
              <a:solidFill>
                <a:schemeClr val="bg1">
                  <a:lumMod val="50000"/>
                </a:schemeClr>
              </a:solidFill>
              <a:latin typeface="PT Serif" panose="020A0603040505020204" pitchFamily="18" charset="0"/>
            </a:endParaRPr>
          </a:p>
          <a:p>
            <a:pPr marL="171450" lvl="0" indent="-171450">
              <a:buFont typeface="Arial" panose="020B0604020202020204" pitchFamily="34" charset="0"/>
              <a:buChar char="•"/>
            </a:pPr>
            <a:r>
              <a:rPr lang="pt-BR" sz="1100" b="1" dirty="0">
                <a:solidFill>
                  <a:schemeClr val="bg1">
                    <a:lumMod val="50000"/>
                  </a:schemeClr>
                </a:solidFill>
                <a:latin typeface="PT Serif" panose="020A0603040505020204" pitchFamily="18" charset="0"/>
              </a:rPr>
              <a:t>GRUPO 3</a:t>
            </a:r>
            <a:r>
              <a:rPr lang="pt-BR" sz="1100" dirty="0">
                <a:solidFill>
                  <a:schemeClr val="bg1">
                    <a:lumMod val="50000"/>
                  </a:schemeClr>
                </a:solidFill>
                <a:latin typeface="PT Serif" panose="020A0603040505020204" pitchFamily="18" charset="0"/>
              </a:rPr>
              <a:t>: Interesses equilibrados, com destaque para produtos de peixe e carne; Pequeno número de clientes na amostra; Faturamento baixo</a:t>
            </a:r>
            <a:r>
              <a:rPr lang="pt-BR" sz="1100" dirty="0" smtClean="0">
                <a:solidFill>
                  <a:schemeClr val="bg1">
                    <a:lumMod val="50000"/>
                  </a:schemeClr>
                </a:solidFill>
                <a:latin typeface="PT Serif" panose="020A0603040505020204" pitchFamily="18" charset="0"/>
              </a:rPr>
              <a:t>;</a:t>
            </a:r>
          </a:p>
          <a:p>
            <a:pPr marL="171450" lvl="0" indent="-171450">
              <a:buFont typeface="Arial" panose="020B0604020202020204" pitchFamily="34" charset="0"/>
              <a:buChar char="•"/>
            </a:pPr>
            <a:endParaRPr lang="pt-BR" sz="1100" dirty="0">
              <a:solidFill>
                <a:schemeClr val="bg1">
                  <a:lumMod val="50000"/>
                </a:schemeClr>
              </a:solidFill>
              <a:latin typeface="PT Serif" panose="020A0603040505020204" pitchFamily="18" charset="0"/>
            </a:endParaRPr>
          </a:p>
          <a:p>
            <a:pPr marL="171450" lvl="0" indent="-171450">
              <a:buFont typeface="Arial" panose="020B0604020202020204" pitchFamily="34" charset="0"/>
              <a:buChar char="•"/>
            </a:pPr>
            <a:r>
              <a:rPr lang="pt-BR" sz="1100" b="1" dirty="0">
                <a:solidFill>
                  <a:schemeClr val="bg1">
                    <a:lumMod val="50000"/>
                  </a:schemeClr>
                </a:solidFill>
                <a:latin typeface="PT Serif" panose="020A0603040505020204" pitchFamily="18" charset="0"/>
              </a:rPr>
              <a:t>GRUPO 4</a:t>
            </a:r>
            <a:r>
              <a:rPr lang="pt-BR" sz="1100" dirty="0">
                <a:solidFill>
                  <a:schemeClr val="bg1">
                    <a:lumMod val="50000"/>
                  </a:schemeClr>
                </a:solidFill>
                <a:latin typeface="PT Serif" panose="020A0603040505020204" pitchFamily="18" charset="0"/>
              </a:rPr>
              <a:t>: Interesse principal por produtos da linha Gold, principalmente por vinhos e produtos de carne; Faturamento bastante alto;</a:t>
            </a:r>
          </a:p>
          <a:p>
            <a:pPr marL="171450" indent="-171450">
              <a:buFont typeface="Arial" panose="020B0604020202020204" pitchFamily="34" charset="0"/>
              <a:buChar char="•"/>
            </a:pPr>
            <a:endParaRPr lang="pt-BR" sz="1100" b="1" dirty="0" smtClean="0">
              <a:solidFill>
                <a:schemeClr val="bg1">
                  <a:lumMod val="50000"/>
                </a:schemeClr>
              </a:solidFill>
              <a:latin typeface="PT Serif" panose="020A0603040505020204" pitchFamily="18" charset="0"/>
            </a:endParaRPr>
          </a:p>
          <a:p>
            <a:pPr marL="171450" indent="-171450">
              <a:buFont typeface="Arial" panose="020B0604020202020204" pitchFamily="34" charset="0"/>
              <a:buChar char="•"/>
            </a:pPr>
            <a:r>
              <a:rPr lang="pt-BR" sz="1100" b="1" dirty="0" smtClean="0">
                <a:solidFill>
                  <a:schemeClr val="bg1">
                    <a:lumMod val="50000"/>
                  </a:schemeClr>
                </a:solidFill>
                <a:latin typeface="PT Serif" panose="020A0603040505020204" pitchFamily="18" charset="0"/>
              </a:rPr>
              <a:t>GRUPO </a:t>
            </a:r>
            <a:r>
              <a:rPr lang="pt-BR" sz="1100" b="1" dirty="0">
                <a:solidFill>
                  <a:schemeClr val="bg1">
                    <a:lumMod val="50000"/>
                  </a:schemeClr>
                </a:solidFill>
                <a:latin typeface="PT Serif" panose="020A0603040505020204" pitchFamily="18" charset="0"/>
              </a:rPr>
              <a:t>5</a:t>
            </a:r>
            <a:r>
              <a:rPr lang="pt-BR" sz="1100" dirty="0">
                <a:solidFill>
                  <a:schemeClr val="bg1">
                    <a:lumMod val="50000"/>
                  </a:schemeClr>
                </a:solidFill>
                <a:latin typeface="PT Serif" panose="020A0603040505020204" pitchFamily="18" charset="0"/>
              </a:rPr>
              <a:t>: Interesses equilibrados, com destaque para produtos de carne e frutas. Pequeno número de clientes na amostra; Faturamento baixo;</a:t>
            </a:r>
            <a:endParaRPr lang="pt-BR" sz="1100" dirty="0" smtClean="0">
              <a:solidFill>
                <a:schemeClr val="bg1">
                  <a:lumMod val="50000"/>
                </a:schemeClr>
              </a:solidFill>
              <a:latin typeface="PT Serif" panose="020A0603040505020204" pitchFamily="18" charset="0"/>
            </a:endParaRPr>
          </a:p>
          <a:p>
            <a:pPr marL="171450" lvl="0" indent="-171450">
              <a:spcBef>
                <a:spcPts val="600"/>
              </a:spcBef>
              <a:buFont typeface="Arial" panose="020B0604020202020204" pitchFamily="34" charset="0"/>
              <a:buChar char="•"/>
            </a:pPr>
            <a:endParaRPr lang="pt-BR" sz="900" b="1" u="sng" dirty="0">
              <a:solidFill>
                <a:schemeClr val="bg1">
                  <a:lumMod val="50000"/>
                </a:schemeClr>
              </a:solidFill>
              <a:latin typeface="PT Serif" panose="020A0603040505020204" pitchFamily="18" charset="0"/>
            </a:endParaRPr>
          </a:p>
        </p:txBody>
      </p:sp>
      <p:sp>
        <p:nvSpPr>
          <p:cNvPr id="8" name="Google Shape;376;p39"/>
          <p:cNvSpPr txBox="1">
            <a:spLocks noGrp="1"/>
          </p:cNvSpPr>
          <p:nvPr>
            <p:ph type="title"/>
          </p:nvPr>
        </p:nvSpPr>
        <p:spPr>
          <a:xfrm>
            <a:off x="388955" y="338306"/>
            <a:ext cx="3693945" cy="76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Perfis de Interesses</a:t>
            </a:r>
            <a:endParaRPr dirty="0"/>
          </a:p>
        </p:txBody>
      </p:sp>
      <p:pic>
        <p:nvPicPr>
          <p:cNvPr id="6" name="Imagem 5"/>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4322109" y="637956"/>
            <a:ext cx="4305350" cy="3225468"/>
          </a:xfrm>
          <a:prstGeom prst="rect">
            <a:avLst/>
          </a:prstGeom>
          <a:ln>
            <a:noFill/>
          </a:ln>
          <a:effectLst>
            <a:outerShdw blurRad="292100" dist="139700" dir="2700000" algn="tl" rotWithShape="0">
              <a:srgbClr val="333333">
                <a:alpha val="65000"/>
              </a:srgbClr>
            </a:outerShdw>
          </a:effectLst>
        </p:spPr>
      </p:pic>
      <p:sp>
        <p:nvSpPr>
          <p:cNvPr id="11" name="Retângulo 10"/>
          <p:cNvSpPr/>
          <p:nvPr/>
        </p:nvSpPr>
        <p:spPr>
          <a:xfrm>
            <a:off x="4901165" y="4082213"/>
            <a:ext cx="3147238" cy="618209"/>
          </a:xfrm>
          <a:prstGeom prst="rect">
            <a:avLst/>
          </a:prstGeom>
          <a:ln/>
          <a:effectLst>
            <a:outerShdw blurRad="50800" dist="38100" dir="8100000" algn="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lvl="0" algn="ctr"/>
            <a:r>
              <a:rPr lang="pt-BR" b="1" dirty="0">
                <a:solidFill>
                  <a:schemeClr val="bg1">
                    <a:lumMod val="50000"/>
                  </a:schemeClr>
                </a:solidFill>
                <a:latin typeface="PT Serif" panose="020A0603040505020204" charset="0"/>
              </a:rPr>
              <a:t> </a:t>
            </a:r>
            <a:r>
              <a:rPr lang="pt-BR" b="1" dirty="0" smtClean="0">
                <a:solidFill>
                  <a:schemeClr val="tx1"/>
                </a:solidFill>
                <a:latin typeface="PT Serif" panose="020A0603040505020204" charset="0"/>
              </a:rPr>
              <a:t>Os Grupos 4, 2 e 1 apresentam os maiores faturamentos por cliente!</a:t>
            </a:r>
            <a:endParaRPr lang="pt-BR" sz="1200" dirty="0">
              <a:solidFill>
                <a:schemeClr val="tx1"/>
              </a:solidFill>
              <a:latin typeface="PT Serif" panose="020A0603040505020204" pitchFamily="18" charset="0"/>
            </a:endParaRPr>
          </a:p>
        </p:txBody>
      </p:sp>
    </p:spTree>
    <p:extLst>
      <p:ext uri="{BB962C8B-B14F-4D97-AF65-F5344CB8AC3E}">
        <p14:creationId xmlns:p14="http://schemas.microsoft.com/office/powerpoint/2010/main" val="1154826850"/>
      </p:ext>
    </p:extLst>
  </p:cSld>
  <p:clrMapOvr>
    <a:masterClrMapping/>
  </p:clrMapOvr>
  <mc:AlternateContent xmlns:mc="http://schemas.openxmlformats.org/markup-compatibility/2006" xmlns:p14="http://schemas.microsoft.com/office/powerpoint/2010/main">
    <mc:Choice Requires="p14">
      <p:transition p14:dur="300">
        <p14:reveal/>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ctrTitle" idx="4294967295"/>
          </p:nvPr>
        </p:nvSpPr>
        <p:spPr>
          <a:xfrm>
            <a:off x="1802250" y="2350355"/>
            <a:ext cx="5539500" cy="35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i="1" dirty="0" smtClean="0">
                <a:solidFill>
                  <a:srgbClr val="999999"/>
                </a:solidFill>
              </a:rPr>
              <a:t>Olá!</a:t>
            </a:r>
            <a:endParaRPr sz="2400" i="1" dirty="0">
              <a:solidFill>
                <a:srgbClr val="999999"/>
              </a:solidFill>
            </a:endParaRPr>
          </a:p>
        </p:txBody>
      </p:sp>
      <p:sp>
        <p:nvSpPr>
          <p:cNvPr id="66" name="Google Shape;66;p14"/>
          <p:cNvSpPr txBox="1">
            <a:spLocks noGrp="1"/>
          </p:cNvSpPr>
          <p:nvPr>
            <p:ph type="subTitle" idx="4294967295"/>
          </p:nvPr>
        </p:nvSpPr>
        <p:spPr>
          <a:xfrm>
            <a:off x="1246809" y="2587844"/>
            <a:ext cx="6650381"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4000" dirty="0" smtClean="0">
                <a:latin typeface="Playfair Display"/>
                <a:ea typeface="Playfair Display"/>
                <a:cs typeface="Playfair Display"/>
                <a:sym typeface="Playfair Display"/>
              </a:rPr>
              <a:t>Me chamo Euclides Formica</a:t>
            </a:r>
            <a:endParaRPr sz="4000" dirty="0">
              <a:latin typeface="Playfair Display"/>
              <a:ea typeface="Playfair Display"/>
              <a:cs typeface="Playfair Display"/>
              <a:sym typeface="Playfair Display"/>
            </a:endParaRPr>
          </a:p>
        </p:txBody>
      </p:sp>
      <p:sp>
        <p:nvSpPr>
          <p:cNvPr id="67" name="Google Shape;67;p14"/>
          <p:cNvSpPr txBox="1">
            <a:spLocks noGrp="1"/>
          </p:cNvSpPr>
          <p:nvPr>
            <p:ph type="body" idx="4294967295"/>
          </p:nvPr>
        </p:nvSpPr>
        <p:spPr>
          <a:xfrm>
            <a:off x="1802250" y="3466006"/>
            <a:ext cx="5539500" cy="1167638"/>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pt-BR" sz="1800" dirty="0" smtClean="0">
                <a:solidFill>
                  <a:schemeClr val="bg1">
                    <a:lumMod val="65000"/>
                  </a:schemeClr>
                </a:solidFill>
              </a:rPr>
              <a:t>Você me encontra em</a:t>
            </a:r>
          </a:p>
          <a:p>
            <a:pPr marL="0" indent="0" algn="ctr">
              <a:buNone/>
            </a:pPr>
            <a:r>
              <a:rPr lang="pt-BR" sz="1800" dirty="0">
                <a:solidFill>
                  <a:schemeClr val="bg1">
                    <a:lumMod val="65000"/>
                  </a:schemeClr>
                </a:solidFill>
              </a:rPr>
              <a:t>(11) 97444-2729 | eformica@gmail.com</a:t>
            </a:r>
            <a:br>
              <a:rPr lang="pt-BR" sz="1800" dirty="0">
                <a:solidFill>
                  <a:schemeClr val="bg1">
                    <a:lumMod val="65000"/>
                  </a:schemeClr>
                </a:solidFill>
              </a:rPr>
            </a:br>
            <a:r>
              <a:rPr lang="pt-BR" sz="1800" dirty="0">
                <a:solidFill>
                  <a:schemeClr val="bg1">
                    <a:lumMod val="65000"/>
                  </a:schemeClr>
                </a:solidFill>
              </a:rPr>
              <a:t>www.linkedin.com/in/eucformica</a:t>
            </a:r>
          </a:p>
          <a:p>
            <a:pPr marL="0" lvl="0" indent="0" algn="ctr" rtl="0">
              <a:spcBef>
                <a:spcPts val="600"/>
              </a:spcBef>
              <a:spcAft>
                <a:spcPts val="0"/>
              </a:spcAft>
              <a:buNone/>
            </a:pPr>
            <a:r>
              <a:rPr lang="pt-BR" sz="1800" dirty="0" smtClean="0">
                <a:solidFill>
                  <a:schemeClr val="bg1">
                    <a:lumMod val="65000"/>
                  </a:schemeClr>
                </a:solidFill>
              </a:rPr>
              <a:t> </a:t>
            </a:r>
            <a:endParaRPr sz="1800" dirty="0">
              <a:solidFill>
                <a:schemeClr val="bg1">
                  <a:lumMod val="65000"/>
                </a:schemeClr>
              </a:solidFill>
            </a:endParaRPr>
          </a:p>
        </p:txBody>
      </p:sp>
      <p:pic>
        <p:nvPicPr>
          <p:cNvPr id="11" name="Picture 2" descr="Nenhuma descrição de foto disponível."/>
          <p:cNvPicPr>
            <a:picLocks noChangeAspect="1" noChangeArrowheads="1"/>
          </p:cNvPicPr>
          <p:nvPr/>
        </p:nvPicPr>
        <p:blipFill rotWithShape="1">
          <a:blip r:embed="rId3">
            <a:extLst>
              <a:ext uri="{BEBA8EAE-BF5A-486C-A8C5-ECC9F3942E4B}">
                <a14:imgProps xmlns:a14="http://schemas.microsoft.com/office/drawing/2010/main">
                  <a14:imgLayer r:embed="rId4">
                    <a14:imgEffect>
                      <a14:colorTemperature colorTemp="5300"/>
                    </a14:imgEffect>
                    <a14:imgEffect>
                      <a14:saturation sat="200000"/>
                    </a14:imgEffect>
                  </a14:imgLayer>
                </a14:imgProps>
              </a:ext>
              <a:ext uri="{28A0092B-C50C-407E-A947-70E740481C1C}">
                <a14:useLocalDpi xmlns:a14="http://schemas.microsoft.com/office/drawing/2010/main" val="0"/>
              </a:ext>
            </a:extLst>
          </a:blip>
          <a:srcRect l="23342" t="17831" b="4067"/>
          <a:stretch/>
        </p:blipFill>
        <p:spPr bwMode="auto">
          <a:xfrm>
            <a:off x="3797457" y="560867"/>
            <a:ext cx="1549084" cy="1578278"/>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300">
        <p14:reveal/>
      </p:transition>
    </mc:Choice>
    <mc:Fallback xmlns="">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ctrTitle"/>
          </p:nvPr>
        </p:nvSpPr>
        <p:spPr>
          <a:xfrm>
            <a:off x="1619700" y="416011"/>
            <a:ext cx="59046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3.</a:t>
            </a:r>
            <a:endParaRPr dirty="0"/>
          </a:p>
          <a:p>
            <a:pPr marL="0" lvl="0" indent="0" algn="ctr" rtl="0">
              <a:spcBef>
                <a:spcPts val="0"/>
              </a:spcBef>
              <a:spcAft>
                <a:spcPts val="0"/>
              </a:spcAft>
              <a:buNone/>
            </a:pPr>
            <a:r>
              <a:rPr lang="en" dirty="0" smtClean="0"/>
              <a:t>Expandindo Horizontes</a:t>
            </a:r>
            <a:endParaRPr dirty="0"/>
          </a:p>
        </p:txBody>
      </p:sp>
      <p:sp>
        <p:nvSpPr>
          <p:cNvPr id="75" name="Google Shape;75;p15"/>
          <p:cNvSpPr txBox="1">
            <a:spLocks noGrp="1"/>
          </p:cNvSpPr>
          <p:nvPr>
            <p:ph type="subTitle" idx="1"/>
          </p:nvPr>
        </p:nvSpPr>
        <p:spPr>
          <a:xfrm>
            <a:off x="1619700" y="3937783"/>
            <a:ext cx="5904600" cy="81818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b="1" i="0" dirty="0" smtClean="0"/>
              <a:t>Modelos Preditivos para Prospecção de Novos Clientes</a:t>
            </a:r>
            <a:endParaRPr b="1" i="0" dirty="0"/>
          </a:p>
        </p:txBody>
      </p:sp>
      <p:pic>
        <p:nvPicPr>
          <p:cNvPr id="6" name="Picture 2" descr="HOJE NA HISTÓRIA | Nasce Galileu Galilei | Esmeril"/>
          <p:cNvPicPr>
            <a:picLocks noChangeAspect="1" noChangeArrowheads="1"/>
          </p:cNvPicPr>
          <p:nvPr/>
        </p:nvPicPr>
        <p:blipFill rotWithShape="1">
          <a:blip r:embed="rId3">
            <a:extLst>
              <a:ext uri="{28A0092B-C50C-407E-A947-70E740481C1C}">
                <a14:useLocalDpi xmlns:a14="http://schemas.microsoft.com/office/drawing/2010/main" val="0"/>
              </a:ext>
            </a:extLst>
          </a:blip>
          <a:srcRect l="14527" r="16948"/>
          <a:stretch/>
        </p:blipFill>
        <p:spPr bwMode="auto">
          <a:xfrm>
            <a:off x="3602153" y="1706599"/>
            <a:ext cx="1939693" cy="1960729"/>
          </a:xfrm>
          <a:prstGeom prst="ellipse">
            <a:avLst/>
          </a:prstGeom>
          <a:ln w="63500" cap="rnd">
            <a:solidFill>
              <a:srgbClr val="333333"/>
            </a:solid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873583"/>
      </p:ext>
    </p:extLst>
  </p:cSld>
  <p:clrMapOvr>
    <a:masterClrMapping/>
  </p:clrMapOvr>
  <mc:AlternateContent xmlns:mc="http://schemas.openxmlformats.org/markup-compatibility/2006" xmlns:p14="http://schemas.microsoft.com/office/powerpoint/2010/main">
    <mc:Choice Requires="p14">
      <p:transition p14:dur="300">
        <p14:reveal/>
      </p:transition>
    </mc:Choice>
    <mc:Fallback xmlns="">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7" name="Google Shape;57;p13"/>
          <p:cNvSpPr txBox="1"/>
          <p:nvPr/>
        </p:nvSpPr>
        <p:spPr>
          <a:xfrm>
            <a:off x="626724" y="951009"/>
            <a:ext cx="3658176" cy="3749415"/>
          </a:xfrm>
          <a:prstGeom prst="rect">
            <a:avLst/>
          </a:prstGeom>
          <a:noFill/>
          <a:ln>
            <a:noFill/>
          </a:ln>
        </p:spPr>
        <p:txBody>
          <a:bodyPr spcFirstLastPara="1" wrap="square" lIns="91425" tIns="91425" rIns="91425" bIns="91425" anchor="t" anchorCtr="0">
            <a:noAutofit/>
          </a:bodyPr>
          <a:lstStyle/>
          <a:p>
            <a:pPr lvl="0">
              <a:spcBef>
                <a:spcPts val="600"/>
              </a:spcBef>
            </a:pPr>
            <a:r>
              <a:rPr lang="pt-BR" b="1" dirty="0" smtClean="0">
                <a:solidFill>
                  <a:schemeClr val="tx1"/>
                </a:solidFill>
                <a:latin typeface="PT Serif" panose="020A0603040505020204" charset="0"/>
              </a:rPr>
              <a:t>Estratégia</a:t>
            </a:r>
            <a:endParaRPr lang="pt-BR" dirty="0">
              <a:solidFill>
                <a:schemeClr val="tx1"/>
              </a:solidFill>
              <a:latin typeface="PT Serif" panose="020A0603040505020204" charset="0"/>
            </a:endParaRPr>
          </a:p>
          <a:p>
            <a:pPr marL="171450" lvl="0" indent="-171450">
              <a:spcBef>
                <a:spcPts val="600"/>
              </a:spcBef>
              <a:buFont typeface="Arial" panose="020B0604020202020204" pitchFamily="34" charset="0"/>
              <a:buChar char="•"/>
            </a:pPr>
            <a:r>
              <a:rPr lang="pt-BR" sz="1200" dirty="0" smtClean="0">
                <a:solidFill>
                  <a:schemeClr val="tx1"/>
                </a:solidFill>
                <a:latin typeface="PT Serif" panose="020A0603040505020204" charset="0"/>
              </a:rPr>
              <a:t>Vários algoritmos de aprendizado supervisionado foram comparados para prever o Nível de Consumo e Grupo de Interesses a partir de dados que independem do histórico de compras.</a:t>
            </a:r>
          </a:p>
          <a:p>
            <a:pPr marL="171450" lvl="0" indent="-171450">
              <a:spcBef>
                <a:spcPts val="600"/>
              </a:spcBef>
              <a:buFont typeface="Arial" panose="020B0604020202020204" pitchFamily="34" charset="0"/>
              <a:buChar char="•"/>
            </a:pPr>
            <a:endParaRPr lang="pt-BR" sz="1200" dirty="0" smtClean="0">
              <a:solidFill>
                <a:schemeClr val="tx1"/>
              </a:solidFill>
              <a:latin typeface="PT Serif" panose="020A0603040505020204" charset="0"/>
            </a:endParaRPr>
          </a:p>
          <a:p>
            <a:pPr>
              <a:spcBef>
                <a:spcPts val="600"/>
              </a:spcBef>
            </a:pPr>
            <a:r>
              <a:rPr lang="pt-BR" b="1" dirty="0">
                <a:latin typeface="PT Serif" panose="020A0603040505020204" charset="0"/>
              </a:rPr>
              <a:t>Variáveis de Entrada</a:t>
            </a:r>
            <a:endParaRPr lang="pt-BR" dirty="0">
              <a:solidFill>
                <a:schemeClr val="bg1">
                  <a:lumMod val="50000"/>
                </a:schemeClr>
              </a:solidFill>
              <a:latin typeface="PT Serif" panose="020A0603040505020204" charset="0"/>
            </a:endParaRPr>
          </a:p>
          <a:p>
            <a:pPr marL="171450" lvl="0" indent="-171450">
              <a:spcBef>
                <a:spcPts val="600"/>
              </a:spcBef>
              <a:buFont typeface="Arial" panose="020B0604020202020204" pitchFamily="34" charset="0"/>
              <a:buChar char="•"/>
            </a:pPr>
            <a:r>
              <a:rPr lang="pt-BR" sz="1200" dirty="0" err="1">
                <a:latin typeface="PT Serif" panose="020A0603040505020204" pitchFamily="18" charset="0"/>
              </a:rPr>
              <a:t>Education</a:t>
            </a:r>
            <a:r>
              <a:rPr lang="pt-BR" sz="1200" dirty="0">
                <a:latin typeface="PT Serif" panose="020A0603040505020204" pitchFamily="18" charset="0"/>
              </a:rPr>
              <a:t>, </a:t>
            </a:r>
            <a:r>
              <a:rPr lang="pt-BR" sz="1200" dirty="0" err="1">
                <a:latin typeface="PT Serif" panose="020A0603040505020204" pitchFamily="18" charset="0"/>
              </a:rPr>
              <a:t>Income</a:t>
            </a:r>
            <a:r>
              <a:rPr lang="pt-BR" sz="1200" dirty="0">
                <a:latin typeface="PT Serif" panose="020A0603040505020204" pitchFamily="18" charset="0"/>
              </a:rPr>
              <a:t>, </a:t>
            </a:r>
            <a:r>
              <a:rPr lang="pt-BR" sz="1200" dirty="0" err="1">
                <a:latin typeface="PT Serif" panose="020A0603040505020204" pitchFamily="18" charset="0"/>
              </a:rPr>
              <a:t>Kidhome</a:t>
            </a:r>
            <a:r>
              <a:rPr lang="pt-BR" sz="1200" dirty="0">
                <a:latin typeface="PT Serif" panose="020A0603040505020204" pitchFamily="18" charset="0"/>
              </a:rPr>
              <a:t>, </a:t>
            </a:r>
            <a:r>
              <a:rPr lang="pt-BR" sz="1200" dirty="0" err="1">
                <a:latin typeface="PT Serif" panose="020A0603040505020204" pitchFamily="18" charset="0"/>
              </a:rPr>
              <a:t>Teenhome</a:t>
            </a:r>
            <a:r>
              <a:rPr lang="pt-BR" sz="1200" dirty="0">
                <a:latin typeface="PT Serif" panose="020A0603040505020204" pitchFamily="18" charset="0"/>
              </a:rPr>
              <a:t>, Age e </a:t>
            </a:r>
            <a:r>
              <a:rPr lang="pt-BR" sz="1200" dirty="0" err="1" smtClean="0">
                <a:latin typeface="PT Serif" panose="020A0603040505020204" pitchFamily="18" charset="0"/>
              </a:rPr>
              <a:t>Material_Status</a:t>
            </a:r>
            <a:r>
              <a:rPr lang="pt-BR" sz="1200" dirty="0" smtClean="0">
                <a:latin typeface="PT Serif" panose="020A0603040505020204" pitchFamily="18" charset="0"/>
              </a:rPr>
              <a:t>.</a:t>
            </a:r>
          </a:p>
          <a:p>
            <a:pPr lvl="0">
              <a:spcBef>
                <a:spcPts val="600"/>
              </a:spcBef>
            </a:pPr>
            <a:endParaRPr lang="pt-BR" sz="1200" dirty="0">
              <a:solidFill>
                <a:schemeClr val="tx1"/>
              </a:solidFill>
              <a:latin typeface="PT Serif" panose="020A0603040505020204" pitchFamily="18" charset="0"/>
            </a:endParaRPr>
          </a:p>
          <a:p>
            <a:pPr lvl="0">
              <a:spcBef>
                <a:spcPts val="600"/>
              </a:spcBef>
            </a:pPr>
            <a:r>
              <a:rPr lang="pt-BR" b="1" dirty="0" smtClean="0">
                <a:solidFill>
                  <a:schemeClr val="tx1"/>
                </a:solidFill>
                <a:latin typeface="PT Serif" panose="020A0603040505020204" pitchFamily="18" charset="0"/>
              </a:rPr>
              <a:t>Validação</a:t>
            </a:r>
          </a:p>
          <a:p>
            <a:pPr marL="285750" lvl="0" indent="-285750">
              <a:spcBef>
                <a:spcPts val="600"/>
              </a:spcBef>
              <a:buFont typeface="Arial" panose="020B0604020202020204" pitchFamily="34" charset="0"/>
              <a:buChar char="•"/>
            </a:pPr>
            <a:r>
              <a:rPr lang="pt-BR" sz="1200" dirty="0" smtClean="0">
                <a:solidFill>
                  <a:schemeClr val="tx1"/>
                </a:solidFill>
                <a:latin typeface="PT Serif" panose="020A0603040505020204" pitchFamily="18" charset="0"/>
              </a:rPr>
              <a:t>Validação cruzada k-</a:t>
            </a:r>
            <a:r>
              <a:rPr lang="pt-BR" sz="1200" dirty="0" err="1" smtClean="0">
                <a:solidFill>
                  <a:schemeClr val="tx1"/>
                </a:solidFill>
                <a:latin typeface="PT Serif" panose="020A0603040505020204" pitchFamily="18" charset="0"/>
              </a:rPr>
              <a:t>fold</a:t>
            </a:r>
            <a:r>
              <a:rPr lang="pt-BR" sz="1200" dirty="0" smtClean="0">
                <a:solidFill>
                  <a:schemeClr val="tx1"/>
                </a:solidFill>
                <a:latin typeface="PT Serif" panose="020A0603040505020204" pitchFamily="18" charset="0"/>
              </a:rPr>
              <a:t>, com k = 5.</a:t>
            </a:r>
          </a:p>
        </p:txBody>
      </p:sp>
      <p:sp>
        <p:nvSpPr>
          <p:cNvPr id="58" name="Google Shape;58;p13"/>
          <p:cNvSpPr txBox="1"/>
          <p:nvPr/>
        </p:nvSpPr>
        <p:spPr>
          <a:xfrm>
            <a:off x="4718906" y="951010"/>
            <a:ext cx="3788095" cy="3749413"/>
          </a:xfrm>
          <a:prstGeom prst="rect">
            <a:avLst/>
          </a:prstGeom>
          <a:noFill/>
          <a:ln>
            <a:noFill/>
          </a:ln>
        </p:spPr>
        <p:txBody>
          <a:bodyPr spcFirstLastPara="1" wrap="square" lIns="91425" tIns="91425" rIns="91425" bIns="91425" anchor="t" anchorCtr="0">
            <a:noAutofit/>
          </a:bodyPr>
          <a:lstStyle/>
          <a:p>
            <a:pPr>
              <a:spcBef>
                <a:spcPts val="600"/>
              </a:spcBef>
            </a:pPr>
            <a:r>
              <a:rPr lang="pt-BR" b="1" dirty="0" smtClean="0">
                <a:latin typeface="PT Serif" panose="020A0603040505020204" charset="0"/>
              </a:rPr>
              <a:t>Métricas</a:t>
            </a:r>
            <a:endParaRPr lang="pt-BR" dirty="0">
              <a:solidFill>
                <a:schemeClr val="bg1">
                  <a:lumMod val="50000"/>
                </a:schemeClr>
              </a:solidFill>
              <a:latin typeface="PT Serif" panose="020A0603040505020204" charset="0"/>
            </a:endParaRPr>
          </a:p>
          <a:p>
            <a:pPr marL="171450" lvl="0" indent="-171450">
              <a:spcBef>
                <a:spcPts val="600"/>
              </a:spcBef>
              <a:buFont typeface="Arial" panose="020B0604020202020204" pitchFamily="34" charset="0"/>
              <a:buChar char="•"/>
            </a:pPr>
            <a:r>
              <a:rPr lang="pt-BR" sz="1200" dirty="0" smtClean="0">
                <a:solidFill>
                  <a:schemeClr val="tx1"/>
                </a:solidFill>
              </a:rPr>
              <a:t>AUC, Acurácia (CA), F1, Precisão e Recall</a:t>
            </a:r>
            <a:endParaRPr lang="pt-BR" sz="1200" dirty="0" smtClean="0">
              <a:solidFill>
                <a:schemeClr val="tx1"/>
              </a:solidFill>
            </a:endParaRPr>
          </a:p>
          <a:p>
            <a:pPr lvl="0">
              <a:spcBef>
                <a:spcPts val="600"/>
              </a:spcBef>
            </a:pPr>
            <a:endParaRPr lang="pt-BR" b="1" dirty="0" smtClean="0">
              <a:solidFill>
                <a:schemeClr val="tx1"/>
              </a:solidFill>
              <a:latin typeface="PT Serif" panose="020A0603040505020204" charset="0"/>
            </a:endParaRPr>
          </a:p>
          <a:p>
            <a:pPr lvl="0">
              <a:spcBef>
                <a:spcPts val="600"/>
              </a:spcBef>
            </a:pPr>
            <a:r>
              <a:rPr lang="pt-BR" b="1" dirty="0" err="1" smtClean="0">
                <a:solidFill>
                  <a:schemeClr val="tx1"/>
                </a:solidFill>
                <a:latin typeface="PT Serif" panose="020A0603040505020204" charset="0"/>
              </a:rPr>
              <a:t>Metaparâmetros</a:t>
            </a:r>
            <a:endParaRPr lang="pt-BR" b="1" dirty="0" smtClean="0">
              <a:solidFill>
                <a:schemeClr val="tx1"/>
              </a:solidFill>
              <a:latin typeface="PT Serif" panose="020A0603040505020204" charset="0"/>
            </a:endParaRPr>
          </a:p>
        </p:txBody>
      </p:sp>
      <p:sp>
        <p:nvSpPr>
          <p:cNvPr id="8" name="Google Shape;376;p39"/>
          <p:cNvSpPr txBox="1">
            <a:spLocks noGrp="1"/>
          </p:cNvSpPr>
          <p:nvPr>
            <p:ph type="title"/>
          </p:nvPr>
        </p:nvSpPr>
        <p:spPr>
          <a:xfrm>
            <a:off x="388955" y="338306"/>
            <a:ext cx="8366100" cy="762600"/>
          </a:xfrm>
          <a:prstGeom prst="rect">
            <a:avLst/>
          </a:prstGeom>
        </p:spPr>
        <p:txBody>
          <a:bodyPr spcFirstLastPara="1" wrap="square" lIns="91425" tIns="91425" rIns="91425" bIns="91425" anchor="ctr" anchorCtr="0">
            <a:noAutofit/>
          </a:bodyPr>
          <a:lstStyle/>
          <a:p>
            <a:pPr lvl="0"/>
            <a:r>
              <a:rPr lang="pt-BR" b="1" dirty="0"/>
              <a:t>Modelos Preditivos para Prospecção de Novos Clientes</a:t>
            </a:r>
            <a:endParaRPr lang="pt-BR" b="1" dirty="0"/>
          </a:p>
        </p:txBody>
      </p:sp>
      <p:graphicFrame>
        <p:nvGraphicFramePr>
          <p:cNvPr id="2" name="Tabela 1"/>
          <p:cNvGraphicFramePr>
            <a:graphicFrameLocks noGrp="1"/>
          </p:cNvGraphicFramePr>
          <p:nvPr>
            <p:extLst>
              <p:ext uri="{D42A27DB-BD31-4B8C-83A1-F6EECF244321}">
                <p14:modId xmlns:p14="http://schemas.microsoft.com/office/powerpoint/2010/main" val="2295994221"/>
              </p:ext>
            </p:extLst>
          </p:nvPr>
        </p:nvGraphicFramePr>
        <p:xfrm>
          <a:off x="4805466" y="2254382"/>
          <a:ext cx="3657760" cy="2492716"/>
        </p:xfrm>
        <a:graphic>
          <a:graphicData uri="http://schemas.openxmlformats.org/drawingml/2006/table">
            <a:tbl>
              <a:tblPr firstRow="1" firstCol="1" bandRow="1">
                <a:tableStyleId>{2D5ABB26-0587-4C30-8999-92F81FD0307C}</a:tableStyleId>
              </a:tblPr>
              <a:tblGrid>
                <a:gridCol w="585457"/>
                <a:gridCol w="3072303"/>
              </a:tblGrid>
              <a:tr h="208212">
                <a:tc>
                  <a:txBody>
                    <a:bodyPr/>
                    <a:lstStyle/>
                    <a:p>
                      <a:pPr algn="ctr">
                        <a:lnSpc>
                          <a:spcPct val="107000"/>
                        </a:lnSpc>
                        <a:spcAft>
                          <a:spcPts val="0"/>
                        </a:spcAft>
                      </a:pPr>
                      <a:r>
                        <a:rPr lang="pt-BR" sz="1000" b="1" dirty="0">
                          <a:effectLst/>
                        </a:rPr>
                        <a:t>Modelo</a:t>
                      </a:r>
                      <a:endParaRPr lang="pt-BR" sz="1100" b="1" dirty="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lnSpc>
                          <a:spcPct val="107000"/>
                        </a:lnSpc>
                        <a:spcAft>
                          <a:spcPts val="0"/>
                        </a:spcAft>
                      </a:pPr>
                      <a:r>
                        <a:rPr lang="pt-BR" sz="1000" b="1" dirty="0" err="1">
                          <a:effectLst/>
                        </a:rPr>
                        <a:t>Metaparameters</a:t>
                      </a:r>
                      <a:endParaRPr lang="pt-BR" sz="1100" b="1" dirty="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r>
              <a:tr h="559882">
                <a:tc>
                  <a:txBody>
                    <a:bodyPr/>
                    <a:lstStyle/>
                    <a:p>
                      <a:pPr algn="ctr">
                        <a:lnSpc>
                          <a:spcPct val="107000"/>
                        </a:lnSpc>
                        <a:spcAft>
                          <a:spcPts val="0"/>
                        </a:spcAft>
                      </a:pPr>
                      <a:r>
                        <a:rPr lang="pt-BR" sz="800" dirty="0" err="1">
                          <a:effectLst/>
                        </a:rPr>
                        <a:t>Gradient</a:t>
                      </a:r>
                      <a:r>
                        <a:rPr lang="pt-BR" sz="800" dirty="0">
                          <a:effectLst/>
                        </a:rPr>
                        <a:t> </a:t>
                      </a:r>
                      <a:r>
                        <a:rPr lang="pt-BR" sz="800" dirty="0" err="1">
                          <a:effectLst/>
                        </a:rPr>
                        <a:t>Boosting</a:t>
                      </a:r>
                      <a:endParaRPr lang="pt-BR" sz="1050" dirty="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pt-BR" sz="800" dirty="0" err="1">
                          <a:effectLst/>
                        </a:rPr>
                        <a:t>Method</a:t>
                      </a:r>
                      <a:r>
                        <a:rPr lang="pt-BR" sz="800" dirty="0">
                          <a:effectLst/>
                        </a:rPr>
                        <a:t>=</a:t>
                      </a:r>
                      <a:r>
                        <a:rPr lang="pt-BR" sz="800" dirty="0" err="1">
                          <a:effectLst/>
                        </a:rPr>
                        <a:t>Gradient</a:t>
                      </a:r>
                      <a:r>
                        <a:rPr lang="pt-BR" sz="800" dirty="0">
                          <a:effectLst/>
                        </a:rPr>
                        <a:t> </a:t>
                      </a:r>
                      <a:r>
                        <a:rPr lang="pt-BR" sz="800" dirty="0" err="1">
                          <a:effectLst/>
                        </a:rPr>
                        <a:t>Boosting</a:t>
                      </a:r>
                      <a:r>
                        <a:rPr lang="pt-BR" sz="800" dirty="0">
                          <a:effectLst/>
                        </a:rPr>
                        <a:t> (</a:t>
                      </a:r>
                      <a:r>
                        <a:rPr lang="pt-BR" sz="800" dirty="0" err="1">
                          <a:effectLst/>
                        </a:rPr>
                        <a:t>scikit-learn</a:t>
                      </a:r>
                      <a:r>
                        <a:rPr lang="pt-BR" sz="800" dirty="0">
                          <a:effectLst/>
                        </a:rPr>
                        <a:t>); </a:t>
                      </a:r>
                      <a:r>
                        <a:rPr lang="pt-BR" sz="800" dirty="0" err="1">
                          <a:effectLst/>
                        </a:rPr>
                        <a:t>Number</a:t>
                      </a:r>
                      <a:r>
                        <a:rPr lang="pt-BR" sz="800" dirty="0">
                          <a:effectLst/>
                        </a:rPr>
                        <a:t> </a:t>
                      </a:r>
                      <a:r>
                        <a:rPr lang="pt-BR" sz="800" dirty="0" err="1">
                          <a:effectLst/>
                        </a:rPr>
                        <a:t>of</a:t>
                      </a:r>
                      <a:r>
                        <a:rPr lang="pt-BR" sz="800" dirty="0">
                          <a:effectLst/>
                        </a:rPr>
                        <a:t> </a:t>
                      </a:r>
                      <a:r>
                        <a:rPr lang="pt-BR" sz="800" dirty="0" err="1">
                          <a:effectLst/>
                        </a:rPr>
                        <a:t>trees</a:t>
                      </a:r>
                      <a:r>
                        <a:rPr lang="pt-BR" sz="800" dirty="0">
                          <a:effectLst/>
                        </a:rPr>
                        <a:t>=100; Learning rate=0.1; </a:t>
                      </a:r>
                      <a:r>
                        <a:rPr lang="pt-BR" sz="800" dirty="0" err="1">
                          <a:effectLst/>
                        </a:rPr>
                        <a:t>Limit</a:t>
                      </a:r>
                      <a:r>
                        <a:rPr lang="pt-BR" sz="800" dirty="0">
                          <a:effectLst/>
                        </a:rPr>
                        <a:t> </a:t>
                      </a:r>
                      <a:r>
                        <a:rPr lang="pt-BR" sz="800" dirty="0" err="1">
                          <a:effectLst/>
                        </a:rPr>
                        <a:t>depth</a:t>
                      </a:r>
                      <a:r>
                        <a:rPr lang="pt-BR" sz="800" dirty="0">
                          <a:effectLst/>
                        </a:rPr>
                        <a:t> individual </a:t>
                      </a:r>
                      <a:r>
                        <a:rPr lang="pt-BR" sz="800" dirty="0" err="1">
                          <a:effectLst/>
                        </a:rPr>
                        <a:t>trees</a:t>
                      </a:r>
                      <a:r>
                        <a:rPr lang="pt-BR" sz="800" dirty="0">
                          <a:effectLst/>
                        </a:rPr>
                        <a:t>=3; </a:t>
                      </a:r>
                      <a:r>
                        <a:rPr lang="pt-BR" sz="800" dirty="0" err="1">
                          <a:effectLst/>
                        </a:rPr>
                        <a:t>Replicable</a:t>
                      </a:r>
                      <a:r>
                        <a:rPr lang="pt-BR" sz="800" dirty="0">
                          <a:effectLst/>
                        </a:rPr>
                        <a:t> training=</a:t>
                      </a:r>
                      <a:r>
                        <a:rPr lang="pt-BR" sz="800" dirty="0" err="1">
                          <a:effectLst/>
                        </a:rPr>
                        <a:t>True</a:t>
                      </a:r>
                      <a:r>
                        <a:rPr lang="pt-BR" sz="800" dirty="0">
                          <a:effectLst/>
                        </a:rPr>
                        <a:t>; Do </a:t>
                      </a:r>
                      <a:r>
                        <a:rPr lang="pt-BR" sz="800" dirty="0" err="1">
                          <a:effectLst/>
                        </a:rPr>
                        <a:t>not</a:t>
                      </a:r>
                      <a:r>
                        <a:rPr lang="pt-BR" sz="800" dirty="0">
                          <a:effectLst/>
                        </a:rPr>
                        <a:t> </a:t>
                      </a:r>
                      <a:r>
                        <a:rPr lang="pt-BR" sz="800" dirty="0" err="1">
                          <a:effectLst/>
                        </a:rPr>
                        <a:t>split</a:t>
                      </a:r>
                      <a:r>
                        <a:rPr lang="pt-BR" sz="800" dirty="0">
                          <a:effectLst/>
                        </a:rPr>
                        <a:t> </a:t>
                      </a:r>
                      <a:r>
                        <a:rPr lang="pt-BR" sz="800" dirty="0" err="1">
                          <a:effectLst/>
                        </a:rPr>
                        <a:t>substes</a:t>
                      </a:r>
                      <a:r>
                        <a:rPr lang="pt-BR" sz="800" dirty="0">
                          <a:effectLst/>
                        </a:rPr>
                        <a:t> </a:t>
                      </a:r>
                      <a:r>
                        <a:rPr lang="pt-BR" sz="800" dirty="0" err="1">
                          <a:effectLst/>
                        </a:rPr>
                        <a:t>smaller</a:t>
                      </a:r>
                      <a:r>
                        <a:rPr lang="pt-BR" sz="800" dirty="0">
                          <a:effectLst/>
                        </a:rPr>
                        <a:t> </a:t>
                      </a:r>
                      <a:r>
                        <a:rPr lang="pt-BR" sz="800" dirty="0" err="1">
                          <a:effectLst/>
                        </a:rPr>
                        <a:t>than</a:t>
                      </a:r>
                      <a:r>
                        <a:rPr lang="pt-BR" sz="800" dirty="0">
                          <a:effectLst/>
                        </a:rPr>
                        <a:t>=2; </a:t>
                      </a:r>
                      <a:r>
                        <a:rPr lang="pt-BR" sz="800" dirty="0" err="1">
                          <a:effectLst/>
                        </a:rPr>
                        <a:t>Fraction</a:t>
                      </a:r>
                      <a:r>
                        <a:rPr lang="pt-BR" sz="800" dirty="0">
                          <a:effectLst/>
                        </a:rPr>
                        <a:t> </a:t>
                      </a:r>
                      <a:r>
                        <a:rPr lang="pt-BR" sz="800" dirty="0" err="1">
                          <a:effectLst/>
                        </a:rPr>
                        <a:t>of</a:t>
                      </a:r>
                      <a:r>
                        <a:rPr lang="pt-BR" sz="800" dirty="0">
                          <a:effectLst/>
                        </a:rPr>
                        <a:t> training=1;</a:t>
                      </a:r>
                      <a:endParaRPr lang="pt-BR" sz="1050" dirty="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771">
                <a:tc>
                  <a:txBody>
                    <a:bodyPr/>
                    <a:lstStyle/>
                    <a:p>
                      <a:pPr algn="ctr">
                        <a:lnSpc>
                          <a:spcPct val="107000"/>
                        </a:lnSpc>
                        <a:spcAft>
                          <a:spcPts val="0"/>
                        </a:spcAft>
                      </a:pPr>
                      <a:r>
                        <a:rPr lang="pt-BR" sz="800" dirty="0" err="1">
                          <a:effectLst/>
                        </a:rPr>
                        <a:t>Random</a:t>
                      </a:r>
                      <a:r>
                        <a:rPr lang="pt-BR" sz="800" dirty="0">
                          <a:effectLst/>
                        </a:rPr>
                        <a:t> Forest</a:t>
                      </a:r>
                      <a:endParaRPr lang="pt-BR" sz="1050" dirty="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pt-BR" sz="800" dirty="0" err="1">
                          <a:effectLst/>
                        </a:rPr>
                        <a:t>Number</a:t>
                      </a:r>
                      <a:r>
                        <a:rPr lang="pt-BR" sz="800" dirty="0">
                          <a:effectLst/>
                        </a:rPr>
                        <a:t> </a:t>
                      </a:r>
                      <a:r>
                        <a:rPr lang="pt-BR" sz="800" dirty="0" err="1">
                          <a:effectLst/>
                        </a:rPr>
                        <a:t>of</a:t>
                      </a:r>
                      <a:r>
                        <a:rPr lang="pt-BR" sz="800" dirty="0">
                          <a:effectLst/>
                        </a:rPr>
                        <a:t> </a:t>
                      </a:r>
                      <a:r>
                        <a:rPr lang="pt-BR" sz="800" dirty="0" err="1">
                          <a:effectLst/>
                        </a:rPr>
                        <a:t>trees</a:t>
                      </a:r>
                      <a:r>
                        <a:rPr lang="pt-BR" sz="800" dirty="0">
                          <a:effectLst/>
                        </a:rPr>
                        <a:t>=50; </a:t>
                      </a:r>
                      <a:r>
                        <a:rPr lang="pt-BR" sz="800" dirty="0" err="1">
                          <a:effectLst/>
                        </a:rPr>
                        <a:t>Replicable</a:t>
                      </a:r>
                      <a:r>
                        <a:rPr lang="pt-BR" sz="800" dirty="0">
                          <a:effectLst/>
                        </a:rPr>
                        <a:t> training=</a:t>
                      </a:r>
                      <a:r>
                        <a:rPr lang="pt-BR" sz="800" dirty="0" err="1">
                          <a:effectLst/>
                        </a:rPr>
                        <a:t>True</a:t>
                      </a:r>
                      <a:r>
                        <a:rPr lang="pt-BR" sz="800" dirty="0">
                          <a:effectLst/>
                        </a:rPr>
                        <a:t>;</a:t>
                      </a:r>
                      <a:endParaRPr lang="pt-BR" sz="1050" dirty="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771">
                <a:tc>
                  <a:txBody>
                    <a:bodyPr/>
                    <a:lstStyle/>
                    <a:p>
                      <a:pPr algn="ctr">
                        <a:lnSpc>
                          <a:spcPct val="107000"/>
                        </a:lnSpc>
                        <a:spcAft>
                          <a:spcPts val="0"/>
                        </a:spcAft>
                      </a:pPr>
                      <a:r>
                        <a:rPr lang="pt-BR" sz="800" dirty="0" err="1">
                          <a:effectLst/>
                        </a:rPr>
                        <a:t>Naive</a:t>
                      </a:r>
                      <a:r>
                        <a:rPr lang="pt-BR" sz="800" dirty="0">
                          <a:effectLst/>
                        </a:rPr>
                        <a:t> </a:t>
                      </a:r>
                      <a:r>
                        <a:rPr lang="pt-BR" sz="800" dirty="0" err="1">
                          <a:effectLst/>
                        </a:rPr>
                        <a:t>Bayes</a:t>
                      </a:r>
                      <a:endParaRPr lang="pt-BR" sz="1050" dirty="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pt-BR" sz="800" dirty="0">
                          <a:effectLst/>
                        </a:rPr>
                        <a:t> </a:t>
                      </a:r>
                      <a:r>
                        <a:rPr lang="pt-BR" sz="800" dirty="0" smtClean="0">
                          <a:effectLst/>
                        </a:rPr>
                        <a:t>-</a:t>
                      </a:r>
                      <a:endParaRPr lang="pt-BR" sz="1050" dirty="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08212">
                <a:tc>
                  <a:txBody>
                    <a:bodyPr/>
                    <a:lstStyle/>
                    <a:p>
                      <a:pPr algn="ctr">
                        <a:lnSpc>
                          <a:spcPct val="107000"/>
                        </a:lnSpc>
                        <a:spcAft>
                          <a:spcPts val="0"/>
                        </a:spcAft>
                      </a:pPr>
                      <a:r>
                        <a:rPr lang="pt-BR" sz="800" dirty="0" err="1">
                          <a:effectLst/>
                        </a:rPr>
                        <a:t>kNN</a:t>
                      </a:r>
                      <a:endParaRPr lang="pt-BR" sz="1050" dirty="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pt-BR" sz="800" dirty="0" err="1">
                          <a:effectLst/>
                        </a:rPr>
                        <a:t>Number</a:t>
                      </a:r>
                      <a:r>
                        <a:rPr lang="pt-BR" sz="800" dirty="0">
                          <a:effectLst/>
                        </a:rPr>
                        <a:t> </a:t>
                      </a:r>
                      <a:r>
                        <a:rPr lang="pt-BR" sz="800" dirty="0" err="1">
                          <a:effectLst/>
                        </a:rPr>
                        <a:t>of</a:t>
                      </a:r>
                      <a:r>
                        <a:rPr lang="pt-BR" sz="800" dirty="0">
                          <a:effectLst/>
                        </a:rPr>
                        <a:t> </a:t>
                      </a:r>
                      <a:r>
                        <a:rPr lang="pt-BR" sz="800" dirty="0" err="1">
                          <a:effectLst/>
                        </a:rPr>
                        <a:t>neighbors</a:t>
                      </a:r>
                      <a:r>
                        <a:rPr lang="pt-BR" sz="800" dirty="0">
                          <a:effectLst/>
                        </a:rPr>
                        <a:t>=5; </a:t>
                      </a:r>
                      <a:r>
                        <a:rPr lang="pt-BR" sz="800" dirty="0" err="1">
                          <a:effectLst/>
                        </a:rPr>
                        <a:t>Metric</a:t>
                      </a:r>
                      <a:r>
                        <a:rPr lang="pt-BR" sz="800" dirty="0">
                          <a:effectLst/>
                        </a:rPr>
                        <a:t>=</a:t>
                      </a:r>
                      <a:r>
                        <a:rPr lang="pt-BR" sz="800" dirty="0" err="1">
                          <a:effectLst/>
                        </a:rPr>
                        <a:t>Euclidean</a:t>
                      </a:r>
                      <a:r>
                        <a:rPr lang="pt-BR" sz="800" dirty="0">
                          <a:effectLst/>
                        </a:rPr>
                        <a:t>; </a:t>
                      </a:r>
                      <a:r>
                        <a:rPr lang="pt-BR" sz="800" dirty="0" err="1">
                          <a:effectLst/>
                        </a:rPr>
                        <a:t>Weight</a:t>
                      </a:r>
                      <a:r>
                        <a:rPr lang="pt-BR" sz="800" dirty="0">
                          <a:effectLst/>
                        </a:rPr>
                        <a:t>=</a:t>
                      </a:r>
                      <a:r>
                        <a:rPr lang="pt-BR" sz="800" dirty="0" err="1">
                          <a:effectLst/>
                        </a:rPr>
                        <a:t>Uniform</a:t>
                      </a:r>
                      <a:r>
                        <a:rPr lang="pt-BR" sz="800" dirty="0">
                          <a:effectLst/>
                        </a:rPr>
                        <a:t>;</a:t>
                      </a:r>
                      <a:endParaRPr lang="pt-BR" sz="1050" dirty="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771">
                <a:tc>
                  <a:txBody>
                    <a:bodyPr/>
                    <a:lstStyle/>
                    <a:p>
                      <a:pPr algn="ctr">
                        <a:lnSpc>
                          <a:spcPct val="107000"/>
                        </a:lnSpc>
                        <a:spcAft>
                          <a:spcPts val="0"/>
                        </a:spcAft>
                      </a:pPr>
                      <a:r>
                        <a:rPr lang="pt-BR" sz="800" dirty="0">
                          <a:effectLst/>
                        </a:rPr>
                        <a:t>SVM</a:t>
                      </a:r>
                      <a:endParaRPr lang="pt-BR" sz="1050" dirty="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nSpc>
                          <a:spcPct val="107000"/>
                        </a:lnSpc>
                        <a:spcAft>
                          <a:spcPts val="0"/>
                        </a:spcAft>
                      </a:pPr>
                      <a:r>
                        <a:rPr lang="pt-BR" sz="800" dirty="0">
                          <a:effectLst/>
                        </a:rPr>
                        <a:t>SVM </a:t>
                      </a:r>
                      <a:r>
                        <a:rPr lang="pt-BR" sz="800" dirty="0" err="1">
                          <a:effectLst/>
                        </a:rPr>
                        <a:t>Type</a:t>
                      </a:r>
                      <a:r>
                        <a:rPr lang="pt-BR" sz="800" dirty="0">
                          <a:effectLst/>
                        </a:rPr>
                        <a:t>=SVM; </a:t>
                      </a:r>
                      <a:r>
                        <a:rPr lang="pt-BR" sz="800" dirty="0" err="1">
                          <a:effectLst/>
                        </a:rPr>
                        <a:t>Cost</a:t>
                      </a:r>
                      <a:r>
                        <a:rPr lang="pt-BR" sz="800" dirty="0">
                          <a:effectLst/>
                        </a:rPr>
                        <a:t>=1;Regression </a:t>
                      </a:r>
                      <a:r>
                        <a:rPr lang="pt-BR" sz="800" dirty="0" err="1">
                          <a:effectLst/>
                        </a:rPr>
                        <a:t>Loss</a:t>
                      </a:r>
                      <a:r>
                        <a:rPr lang="pt-BR" sz="800" dirty="0">
                          <a:effectLst/>
                        </a:rPr>
                        <a:t> </a:t>
                      </a:r>
                      <a:r>
                        <a:rPr lang="pt-BR" sz="800" dirty="0" err="1">
                          <a:effectLst/>
                        </a:rPr>
                        <a:t>Epsilon</a:t>
                      </a:r>
                      <a:r>
                        <a:rPr lang="pt-BR" sz="800" dirty="0">
                          <a:effectLst/>
                        </a:rPr>
                        <a:t>=0.1; </a:t>
                      </a:r>
                      <a:r>
                        <a:rPr lang="pt-BR" sz="800" dirty="0" err="1">
                          <a:effectLst/>
                        </a:rPr>
                        <a:t>Kernel</a:t>
                      </a:r>
                      <a:r>
                        <a:rPr lang="pt-BR" sz="800" dirty="0">
                          <a:effectLst/>
                        </a:rPr>
                        <a:t>=RBF; </a:t>
                      </a:r>
                      <a:r>
                        <a:rPr lang="pt-BR" sz="800" dirty="0" err="1">
                          <a:effectLst/>
                        </a:rPr>
                        <a:t>Numerical</a:t>
                      </a:r>
                      <a:r>
                        <a:rPr lang="pt-BR" sz="800" dirty="0">
                          <a:effectLst/>
                        </a:rPr>
                        <a:t> </a:t>
                      </a:r>
                      <a:r>
                        <a:rPr lang="pt-BR" sz="800" dirty="0" err="1">
                          <a:effectLst/>
                        </a:rPr>
                        <a:t>tolerance</a:t>
                      </a:r>
                      <a:r>
                        <a:rPr lang="pt-BR" sz="800" dirty="0">
                          <a:effectLst/>
                        </a:rPr>
                        <a:t>=0.001; </a:t>
                      </a:r>
                      <a:r>
                        <a:rPr lang="pt-BR" sz="800" dirty="0" err="1">
                          <a:effectLst/>
                        </a:rPr>
                        <a:t>Iteration</a:t>
                      </a:r>
                      <a:r>
                        <a:rPr lang="pt-BR" sz="800" dirty="0">
                          <a:effectLst/>
                        </a:rPr>
                        <a:t> </a:t>
                      </a:r>
                      <a:r>
                        <a:rPr lang="pt-BR" sz="800" dirty="0" err="1">
                          <a:effectLst/>
                        </a:rPr>
                        <a:t>Limit</a:t>
                      </a:r>
                      <a:r>
                        <a:rPr lang="pt-BR" sz="800" dirty="0">
                          <a:effectLst/>
                        </a:rPr>
                        <a:t>=100</a:t>
                      </a:r>
                      <a:endParaRPr lang="pt-BR" sz="1050" dirty="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274771">
                <a:tc>
                  <a:txBody>
                    <a:bodyPr/>
                    <a:lstStyle/>
                    <a:p>
                      <a:pPr algn="ctr">
                        <a:lnSpc>
                          <a:spcPct val="107000"/>
                        </a:lnSpc>
                        <a:spcAft>
                          <a:spcPts val="0"/>
                        </a:spcAft>
                      </a:pPr>
                      <a:r>
                        <a:rPr lang="pt-BR" sz="800">
                          <a:effectLst/>
                        </a:rPr>
                        <a:t>AdaBoost</a:t>
                      </a:r>
                      <a:endParaRPr lang="pt-BR" sz="105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pt-BR" sz="800" dirty="0" err="1">
                          <a:effectLst/>
                        </a:rPr>
                        <a:t>Number</a:t>
                      </a:r>
                      <a:r>
                        <a:rPr lang="pt-BR" sz="800" dirty="0">
                          <a:effectLst/>
                        </a:rPr>
                        <a:t> </a:t>
                      </a:r>
                      <a:r>
                        <a:rPr lang="pt-BR" sz="800" dirty="0" err="1">
                          <a:effectLst/>
                        </a:rPr>
                        <a:t>of</a:t>
                      </a:r>
                      <a:r>
                        <a:rPr lang="pt-BR" sz="800" dirty="0">
                          <a:effectLst/>
                        </a:rPr>
                        <a:t> </a:t>
                      </a:r>
                      <a:r>
                        <a:rPr lang="pt-BR" sz="800" dirty="0" err="1">
                          <a:effectLst/>
                        </a:rPr>
                        <a:t>Estimators</a:t>
                      </a:r>
                      <a:r>
                        <a:rPr lang="pt-BR" sz="800" dirty="0">
                          <a:effectLst/>
                        </a:rPr>
                        <a:t>=50; Learning Rate=1; </a:t>
                      </a:r>
                      <a:r>
                        <a:rPr lang="pt-BR" sz="800" dirty="0" err="1">
                          <a:effectLst/>
                        </a:rPr>
                        <a:t>Classification</a:t>
                      </a:r>
                      <a:r>
                        <a:rPr lang="pt-BR" sz="800" dirty="0">
                          <a:effectLst/>
                        </a:rPr>
                        <a:t> </a:t>
                      </a:r>
                      <a:r>
                        <a:rPr lang="pt-BR" sz="800" dirty="0" err="1">
                          <a:effectLst/>
                        </a:rPr>
                        <a:t>algorithm</a:t>
                      </a:r>
                      <a:r>
                        <a:rPr lang="pt-BR" sz="800" dirty="0">
                          <a:effectLst/>
                        </a:rPr>
                        <a:t>: SAMME.R; </a:t>
                      </a:r>
                      <a:r>
                        <a:rPr lang="pt-BR" sz="800" dirty="0" err="1">
                          <a:effectLst/>
                        </a:rPr>
                        <a:t>Regression</a:t>
                      </a:r>
                      <a:r>
                        <a:rPr lang="pt-BR" sz="800" dirty="0">
                          <a:effectLst/>
                        </a:rPr>
                        <a:t> </a:t>
                      </a:r>
                      <a:r>
                        <a:rPr lang="pt-BR" sz="800" dirty="0" err="1">
                          <a:effectLst/>
                        </a:rPr>
                        <a:t>loss</a:t>
                      </a:r>
                      <a:r>
                        <a:rPr lang="pt-BR" sz="800" dirty="0">
                          <a:effectLst/>
                        </a:rPr>
                        <a:t> </a:t>
                      </a:r>
                      <a:r>
                        <a:rPr lang="pt-BR" sz="800" dirty="0" err="1">
                          <a:effectLst/>
                        </a:rPr>
                        <a:t>function</a:t>
                      </a:r>
                      <a:r>
                        <a:rPr lang="pt-BR" sz="800" dirty="0">
                          <a:effectLst/>
                        </a:rPr>
                        <a:t>=Linear;</a:t>
                      </a:r>
                      <a:endParaRPr lang="pt-BR" sz="1050" dirty="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r h="417326">
                <a:tc>
                  <a:txBody>
                    <a:bodyPr/>
                    <a:lstStyle/>
                    <a:p>
                      <a:pPr algn="ctr">
                        <a:lnSpc>
                          <a:spcPct val="107000"/>
                        </a:lnSpc>
                        <a:spcAft>
                          <a:spcPts val="0"/>
                        </a:spcAft>
                      </a:pPr>
                      <a:r>
                        <a:rPr lang="pt-BR" sz="800" dirty="0" err="1">
                          <a:effectLst/>
                        </a:rPr>
                        <a:t>Tree</a:t>
                      </a:r>
                      <a:endParaRPr lang="pt-BR" sz="1050" dirty="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pt-BR" sz="800" dirty="0" err="1">
                          <a:effectLst/>
                        </a:rPr>
                        <a:t>Induce</a:t>
                      </a:r>
                      <a:r>
                        <a:rPr lang="pt-BR" sz="800" dirty="0">
                          <a:effectLst/>
                        </a:rPr>
                        <a:t> </a:t>
                      </a:r>
                      <a:r>
                        <a:rPr lang="pt-BR" sz="800" dirty="0" err="1">
                          <a:effectLst/>
                        </a:rPr>
                        <a:t>binary</a:t>
                      </a:r>
                      <a:r>
                        <a:rPr lang="pt-BR" sz="800" dirty="0">
                          <a:effectLst/>
                        </a:rPr>
                        <a:t> </a:t>
                      </a:r>
                      <a:r>
                        <a:rPr lang="pt-BR" sz="800" dirty="0" err="1">
                          <a:effectLst/>
                        </a:rPr>
                        <a:t>tree</a:t>
                      </a:r>
                      <a:r>
                        <a:rPr lang="pt-BR" sz="800" dirty="0">
                          <a:effectLst/>
                        </a:rPr>
                        <a:t>=</a:t>
                      </a:r>
                      <a:r>
                        <a:rPr lang="pt-BR" sz="800" dirty="0" err="1">
                          <a:effectLst/>
                        </a:rPr>
                        <a:t>True</a:t>
                      </a:r>
                      <a:r>
                        <a:rPr lang="pt-BR" sz="800" dirty="0">
                          <a:effectLst/>
                        </a:rPr>
                        <a:t>; Min. </a:t>
                      </a:r>
                      <a:r>
                        <a:rPr lang="pt-BR" sz="800" dirty="0" err="1">
                          <a:effectLst/>
                        </a:rPr>
                        <a:t>number</a:t>
                      </a:r>
                      <a:r>
                        <a:rPr lang="pt-BR" sz="800" dirty="0">
                          <a:effectLst/>
                        </a:rPr>
                        <a:t> </a:t>
                      </a:r>
                      <a:r>
                        <a:rPr lang="pt-BR" sz="800" dirty="0" err="1">
                          <a:effectLst/>
                        </a:rPr>
                        <a:t>of</a:t>
                      </a:r>
                      <a:r>
                        <a:rPr lang="pt-BR" sz="800" dirty="0">
                          <a:effectLst/>
                        </a:rPr>
                        <a:t> </a:t>
                      </a:r>
                      <a:r>
                        <a:rPr lang="pt-BR" sz="800" dirty="0" err="1">
                          <a:effectLst/>
                        </a:rPr>
                        <a:t>instances</a:t>
                      </a:r>
                      <a:r>
                        <a:rPr lang="pt-BR" sz="800" dirty="0">
                          <a:effectLst/>
                        </a:rPr>
                        <a:t> in </a:t>
                      </a:r>
                      <a:r>
                        <a:rPr lang="pt-BR" sz="800" dirty="0" err="1">
                          <a:effectLst/>
                        </a:rPr>
                        <a:t>leaves</a:t>
                      </a:r>
                      <a:r>
                        <a:rPr lang="pt-BR" sz="800" dirty="0">
                          <a:effectLst/>
                        </a:rPr>
                        <a:t>=2; Do </a:t>
                      </a:r>
                      <a:r>
                        <a:rPr lang="pt-BR" sz="800" dirty="0" err="1">
                          <a:effectLst/>
                        </a:rPr>
                        <a:t>not</a:t>
                      </a:r>
                      <a:r>
                        <a:rPr lang="pt-BR" sz="800" dirty="0">
                          <a:effectLst/>
                        </a:rPr>
                        <a:t> </a:t>
                      </a:r>
                      <a:r>
                        <a:rPr lang="pt-BR" sz="800" dirty="0" err="1">
                          <a:effectLst/>
                        </a:rPr>
                        <a:t>split</a:t>
                      </a:r>
                      <a:r>
                        <a:rPr lang="pt-BR" sz="800" dirty="0">
                          <a:effectLst/>
                        </a:rPr>
                        <a:t> </a:t>
                      </a:r>
                      <a:r>
                        <a:rPr lang="pt-BR" sz="800" dirty="0" err="1">
                          <a:effectLst/>
                        </a:rPr>
                        <a:t>subsets</a:t>
                      </a:r>
                      <a:r>
                        <a:rPr lang="pt-BR" sz="800" dirty="0">
                          <a:effectLst/>
                        </a:rPr>
                        <a:t> </a:t>
                      </a:r>
                      <a:r>
                        <a:rPr lang="pt-BR" sz="800" dirty="0" err="1">
                          <a:effectLst/>
                        </a:rPr>
                        <a:t>smaller</a:t>
                      </a:r>
                      <a:r>
                        <a:rPr lang="pt-BR" sz="800" dirty="0">
                          <a:effectLst/>
                        </a:rPr>
                        <a:t> </a:t>
                      </a:r>
                      <a:r>
                        <a:rPr lang="pt-BR" sz="800" dirty="0" err="1">
                          <a:effectLst/>
                        </a:rPr>
                        <a:t>than</a:t>
                      </a:r>
                      <a:r>
                        <a:rPr lang="pt-BR" sz="800" dirty="0">
                          <a:effectLst/>
                        </a:rPr>
                        <a:t>=5; </a:t>
                      </a:r>
                      <a:r>
                        <a:rPr lang="pt-BR" sz="800" dirty="0" err="1">
                          <a:effectLst/>
                        </a:rPr>
                        <a:t>Limit</a:t>
                      </a:r>
                      <a:r>
                        <a:rPr lang="pt-BR" sz="800" dirty="0">
                          <a:effectLst/>
                        </a:rPr>
                        <a:t> </a:t>
                      </a:r>
                      <a:r>
                        <a:rPr lang="pt-BR" sz="800" dirty="0" err="1">
                          <a:effectLst/>
                        </a:rPr>
                        <a:t>the</a:t>
                      </a:r>
                      <a:r>
                        <a:rPr lang="pt-BR" sz="800" dirty="0">
                          <a:effectLst/>
                        </a:rPr>
                        <a:t> maximal </a:t>
                      </a:r>
                      <a:r>
                        <a:rPr lang="pt-BR" sz="800" dirty="0" err="1">
                          <a:effectLst/>
                        </a:rPr>
                        <a:t>tree</a:t>
                      </a:r>
                      <a:r>
                        <a:rPr lang="pt-BR" sz="800" dirty="0">
                          <a:effectLst/>
                        </a:rPr>
                        <a:t> </a:t>
                      </a:r>
                      <a:r>
                        <a:rPr lang="pt-BR" sz="800" dirty="0" err="1">
                          <a:effectLst/>
                        </a:rPr>
                        <a:t>depth</a:t>
                      </a:r>
                      <a:r>
                        <a:rPr lang="pt-BR" sz="800" dirty="0">
                          <a:effectLst/>
                        </a:rPr>
                        <a:t> </a:t>
                      </a:r>
                      <a:r>
                        <a:rPr lang="pt-BR" sz="800" dirty="0" err="1">
                          <a:effectLst/>
                        </a:rPr>
                        <a:t>to</a:t>
                      </a:r>
                      <a:r>
                        <a:rPr lang="pt-BR" sz="800" dirty="0">
                          <a:effectLst/>
                        </a:rPr>
                        <a:t>=100; Stop </a:t>
                      </a:r>
                      <a:r>
                        <a:rPr lang="pt-BR" sz="800" dirty="0" err="1">
                          <a:effectLst/>
                        </a:rPr>
                        <a:t>when</a:t>
                      </a:r>
                      <a:r>
                        <a:rPr lang="pt-BR" sz="800" dirty="0">
                          <a:effectLst/>
                        </a:rPr>
                        <a:t> </a:t>
                      </a:r>
                      <a:r>
                        <a:rPr lang="pt-BR" sz="800" dirty="0" err="1">
                          <a:effectLst/>
                        </a:rPr>
                        <a:t>majority</a:t>
                      </a:r>
                      <a:r>
                        <a:rPr lang="pt-BR" sz="800" dirty="0">
                          <a:effectLst/>
                        </a:rPr>
                        <a:t> </a:t>
                      </a:r>
                      <a:r>
                        <a:rPr lang="pt-BR" sz="800" dirty="0" err="1">
                          <a:effectLst/>
                        </a:rPr>
                        <a:t>reaches</a:t>
                      </a:r>
                      <a:r>
                        <a:rPr lang="pt-BR" sz="800" dirty="0">
                          <a:effectLst/>
                        </a:rPr>
                        <a:t>[%]=95</a:t>
                      </a:r>
                      <a:endParaRPr lang="pt-BR" sz="1050" dirty="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269683047"/>
      </p:ext>
    </p:extLst>
  </p:cSld>
  <p:clrMapOvr>
    <a:masterClrMapping/>
  </p:clrMapOvr>
  <mc:AlternateContent xmlns:mc="http://schemas.openxmlformats.org/markup-compatibility/2006" xmlns:p14="http://schemas.microsoft.com/office/powerpoint/2010/main">
    <mc:Choice Requires="p14">
      <p:transition p14:dur="300">
        <p14:reveal/>
      </p:transition>
    </mc:Choice>
    <mc:Fallback xmlns="">
      <p:transition>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7" name="Google Shape;57;p13"/>
          <p:cNvSpPr txBox="1"/>
          <p:nvPr/>
        </p:nvSpPr>
        <p:spPr>
          <a:xfrm>
            <a:off x="626724" y="951009"/>
            <a:ext cx="3658176" cy="3749415"/>
          </a:xfrm>
          <a:prstGeom prst="rect">
            <a:avLst/>
          </a:prstGeom>
          <a:noFill/>
          <a:ln>
            <a:noFill/>
          </a:ln>
        </p:spPr>
        <p:txBody>
          <a:bodyPr spcFirstLastPara="1" wrap="square" lIns="91425" tIns="91425" rIns="91425" bIns="91425" anchor="t" anchorCtr="0">
            <a:noAutofit/>
          </a:bodyPr>
          <a:lstStyle/>
          <a:p>
            <a:pPr lvl="0">
              <a:spcBef>
                <a:spcPts val="600"/>
              </a:spcBef>
            </a:pPr>
            <a:r>
              <a:rPr lang="pt-BR" b="1" dirty="0" smtClean="0">
                <a:solidFill>
                  <a:schemeClr val="tx1"/>
                </a:solidFill>
                <a:latin typeface="PT Serif" panose="020A0603040505020204" pitchFamily="18" charset="0"/>
              </a:rPr>
              <a:t>Resultados</a:t>
            </a:r>
          </a:p>
          <a:p>
            <a:pPr marL="285750" indent="-285750">
              <a:spcBef>
                <a:spcPts val="600"/>
              </a:spcBef>
              <a:buFont typeface="Arial" panose="020B0604020202020204" pitchFamily="34" charset="0"/>
              <a:buChar char="•"/>
            </a:pPr>
            <a:r>
              <a:rPr lang="pt-BR" dirty="0">
                <a:solidFill>
                  <a:schemeClr val="tx1"/>
                </a:solidFill>
                <a:latin typeface="PT Serif" panose="020A0603040505020204" pitchFamily="18" charset="0"/>
              </a:rPr>
              <a:t>Modelos para predição do Grupo de Consumo apresentaram melhor desempenho;</a:t>
            </a:r>
          </a:p>
          <a:p>
            <a:pPr marL="285750" lvl="0" indent="-285750">
              <a:spcBef>
                <a:spcPts val="600"/>
              </a:spcBef>
              <a:buFont typeface="Arial" panose="020B0604020202020204" pitchFamily="34" charset="0"/>
              <a:buChar char="•"/>
            </a:pPr>
            <a:r>
              <a:rPr lang="pt-BR" dirty="0" smtClean="0">
                <a:latin typeface="PT Serif" panose="020A0603040505020204" pitchFamily="18" charset="0"/>
              </a:rPr>
              <a:t>O Gradiente </a:t>
            </a:r>
            <a:r>
              <a:rPr lang="pt-BR" dirty="0" err="1" smtClean="0">
                <a:latin typeface="PT Serif" panose="020A0603040505020204" pitchFamily="18" charset="0"/>
              </a:rPr>
              <a:t>Boosting</a:t>
            </a:r>
            <a:r>
              <a:rPr lang="pt-BR" dirty="0" smtClean="0">
                <a:latin typeface="PT Serif" panose="020A0603040505020204" pitchFamily="18" charset="0"/>
              </a:rPr>
              <a:t> apresentou o melhor métrica AUC (área sobre a curva ROC em ambos os alvos;</a:t>
            </a:r>
          </a:p>
          <a:p>
            <a:pPr marL="285750" lvl="0" indent="-285750">
              <a:spcBef>
                <a:spcPts val="600"/>
              </a:spcBef>
              <a:buFont typeface="Arial" panose="020B0604020202020204" pitchFamily="34" charset="0"/>
              <a:buChar char="•"/>
            </a:pPr>
            <a:r>
              <a:rPr lang="pt-BR" dirty="0" smtClean="0">
                <a:latin typeface="PT Serif" panose="020A0603040505020204" pitchFamily="18" charset="0"/>
              </a:rPr>
              <a:t>As métricas obtidas são suficientes para identificar possíveis clientes em potencial em outras bases de dados;</a:t>
            </a:r>
          </a:p>
        </p:txBody>
      </p:sp>
      <p:sp>
        <p:nvSpPr>
          <p:cNvPr id="8" name="Google Shape;376;p39"/>
          <p:cNvSpPr txBox="1">
            <a:spLocks noGrp="1"/>
          </p:cNvSpPr>
          <p:nvPr>
            <p:ph type="title"/>
          </p:nvPr>
        </p:nvSpPr>
        <p:spPr>
          <a:xfrm>
            <a:off x="388955" y="338306"/>
            <a:ext cx="3969036" cy="762600"/>
          </a:xfrm>
          <a:prstGeom prst="rect">
            <a:avLst/>
          </a:prstGeom>
        </p:spPr>
        <p:txBody>
          <a:bodyPr spcFirstLastPara="1" wrap="square" lIns="91425" tIns="91425" rIns="91425" bIns="91425" anchor="ctr" anchorCtr="0">
            <a:noAutofit/>
          </a:bodyPr>
          <a:lstStyle/>
          <a:p>
            <a:pPr lvl="0"/>
            <a:r>
              <a:rPr lang="pt-BR" b="1" dirty="0"/>
              <a:t>Modelos Preditivos para Prospecção de Novos Clientes</a:t>
            </a:r>
            <a:endParaRPr lang="pt-BR" b="1" dirty="0"/>
          </a:p>
        </p:txBody>
      </p:sp>
      <p:pic>
        <p:nvPicPr>
          <p:cNvPr id="6" name="Imagem 5"/>
          <p:cNvPicPr/>
          <p:nvPr/>
        </p:nvPicPr>
        <p:blipFill>
          <a:blip r:embed="rId3">
            <a:extLst>
              <a:ext uri="{28A0092B-C50C-407E-A947-70E740481C1C}">
                <a14:useLocalDpi xmlns:a14="http://schemas.microsoft.com/office/drawing/2010/main" val="0"/>
              </a:ext>
            </a:extLst>
          </a:blip>
          <a:srcRect/>
          <a:stretch>
            <a:fillRect/>
          </a:stretch>
        </p:blipFill>
        <p:spPr bwMode="auto">
          <a:xfrm>
            <a:off x="4572005" y="968295"/>
            <a:ext cx="3995420" cy="1533525"/>
          </a:xfrm>
          <a:prstGeom prst="rect">
            <a:avLst/>
          </a:prstGeom>
          <a:noFill/>
          <a:ln>
            <a:noFill/>
          </a:ln>
        </p:spPr>
      </p:pic>
      <p:sp>
        <p:nvSpPr>
          <p:cNvPr id="7" name="Google Shape;57;p13"/>
          <p:cNvSpPr txBox="1"/>
          <p:nvPr/>
        </p:nvSpPr>
        <p:spPr>
          <a:xfrm>
            <a:off x="4572005" y="652038"/>
            <a:ext cx="3995420" cy="349906"/>
          </a:xfrm>
          <a:prstGeom prst="rect">
            <a:avLst/>
          </a:prstGeom>
          <a:noFill/>
          <a:ln>
            <a:noFill/>
          </a:ln>
        </p:spPr>
        <p:txBody>
          <a:bodyPr spcFirstLastPara="1" wrap="square" lIns="91425" tIns="91425" rIns="91425" bIns="91425" anchor="t" anchorCtr="0">
            <a:noAutofit/>
          </a:bodyPr>
          <a:lstStyle/>
          <a:p>
            <a:pPr algn="ctr"/>
            <a:r>
              <a:rPr lang="pt-BR" sz="1100" b="1" dirty="0"/>
              <a:t>Modelos Avaliados para Predição do Grupo de </a:t>
            </a:r>
            <a:r>
              <a:rPr lang="pt-BR" sz="1100" b="1" dirty="0" smtClean="0"/>
              <a:t>Consumo</a:t>
            </a:r>
            <a:endParaRPr lang="pt-BR" sz="1100" dirty="0"/>
          </a:p>
        </p:txBody>
      </p:sp>
      <p:sp>
        <p:nvSpPr>
          <p:cNvPr id="9" name="Google Shape;57;p13"/>
          <p:cNvSpPr txBox="1"/>
          <p:nvPr/>
        </p:nvSpPr>
        <p:spPr>
          <a:xfrm>
            <a:off x="4572005" y="2754740"/>
            <a:ext cx="3995420" cy="445655"/>
          </a:xfrm>
          <a:prstGeom prst="rect">
            <a:avLst/>
          </a:prstGeom>
          <a:noFill/>
          <a:ln>
            <a:noFill/>
          </a:ln>
        </p:spPr>
        <p:txBody>
          <a:bodyPr spcFirstLastPara="1" wrap="square" lIns="91425" tIns="91425" rIns="91425" bIns="91425" anchor="t" anchorCtr="0">
            <a:noAutofit/>
          </a:bodyPr>
          <a:lstStyle/>
          <a:p>
            <a:pPr algn="ctr"/>
            <a:r>
              <a:rPr lang="pt-BR" sz="1100" b="1" dirty="0"/>
              <a:t>Modelos Avaliados para Predição do Grupo de </a:t>
            </a:r>
            <a:r>
              <a:rPr lang="pt-BR" sz="1100" b="1" dirty="0" smtClean="0"/>
              <a:t>Interesses (</a:t>
            </a:r>
            <a:r>
              <a:rPr lang="pt-BR" sz="1100" b="1" dirty="0"/>
              <a:t>Média sobre as Classes</a:t>
            </a:r>
            <a:r>
              <a:rPr lang="pt-BR" sz="1100" b="1" dirty="0" smtClean="0"/>
              <a:t>)</a:t>
            </a:r>
            <a:endParaRPr lang="pt-BR" sz="1100" dirty="0"/>
          </a:p>
        </p:txBody>
      </p:sp>
      <p:pic>
        <p:nvPicPr>
          <p:cNvPr id="10" name="Imagem 9"/>
          <p:cNvPicPr/>
          <p:nvPr/>
        </p:nvPicPr>
        <p:blipFill>
          <a:blip r:embed="rId4">
            <a:extLst>
              <a:ext uri="{28A0092B-C50C-407E-A947-70E740481C1C}">
                <a14:useLocalDpi xmlns:a14="http://schemas.microsoft.com/office/drawing/2010/main" val="0"/>
              </a:ext>
            </a:extLst>
          </a:blip>
          <a:srcRect/>
          <a:stretch>
            <a:fillRect/>
          </a:stretch>
        </p:blipFill>
        <p:spPr bwMode="auto">
          <a:xfrm>
            <a:off x="4572005" y="3192482"/>
            <a:ext cx="3995420" cy="1524689"/>
          </a:xfrm>
          <a:prstGeom prst="rect">
            <a:avLst/>
          </a:prstGeom>
          <a:noFill/>
          <a:ln>
            <a:noFill/>
          </a:ln>
        </p:spPr>
      </p:pic>
    </p:spTree>
    <p:extLst>
      <p:ext uri="{BB962C8B-B14F-4D97-AF65-F5344CB8AC3E}">
        <p14:creationId xmlns:p14="http://schemas.microsoft.com/office/powerpoint/2010/main" val="193895333"/>
      </p:ext>
    </p:extLst>
  </p:cSld>
  <p:clrMapOvr>
    <a:masterClrMapping/>
  </p:clrMapOvr>
  <mc:AlternateContent xmlns:mc="http://schemas.openxmlformats.org/markup-compatibility/2006" xmlns:p14="http://schemas.microsoft.com/office/powerpoint/2010/main">
    <mc:Choice Requires="p14">
      <p:transition p14:dur="300">
        <p14:reveal/>
      </p:transition>
    </mc:Choice>
    <mc:Fallback xmlns="">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ctrTitle"/>
          </p:nvPr>
        </p:nvSpPr>
        <p:spPr>
          <a:xfrm>
            <a:off x="1619700" y="1189924"/>
            <a:ext cx="59046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4.</a:t>
            </a:r>
            <a:endParaRPr dirty="0"/>
          </a:p>
          <a:p>
            <a:pPr marL="0" lvl="0" indent="0" algn="ctr" rtl="0">
              <a:spcBef>
                <a:spcPts val="0"/>
              </a:spcBef>
              <a:spcAft>
                <a:spcPts val="0"/>
              </a:spcAft>
              <a:buNone/>
            </a:pPr>
            <a:r>
              <a:rPr lang="en" dirty="0" smtClean="0"/>
              <a:t>A Campanha de Marketing</a:t>
            </a:r>
            <a:endParaRPr dirty="0"/>
          </a:p>
        </p:txBody>
      </p:sp>
      <p:sp>
        <p:nvSpPr>
          <p:cNvPr id="6" name="Google Shape;214;p29"/>
          <p:cNvSpPr/>
          <p:nvPr/>
        </p:nvSpPr>
        <p:spPr>
          <a:xfrm>
            <a:off x="2268305" y="2749243"/>
            <a:ext cx="2455800" cy="1325100"/>
          </a:xfrm>
          <a:prstGeom prst="chevron">
            <a:avLst>
              <a:gd name="adj" fmla="val 29853"/>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latin typeface="PT Serif"/>
                <a:ea typeface="PT Serif"/>
                <a:cs typeface="PT Serif"/>
                <a:sym typeface="PT Serif"/>
              </a:rPr>
              <a:t>Compreendendo o Cliente Atingido</a:t>
            </a:r>
            <a:endParaRPr dirty="0">
              <a:latin typeface="PT Serif"/>
              <a:ea typeface="PT Serif"/>
              <a:cs typeface="PT Serif"/>
              <a:sym typeface="PT Serif"/>
            </a:endParaRPr>
          </a:p>
        </p:txBody>
      </p:sp>
      <p:sp>
        <p:nvSpPr>
          <p:cNvPr id="7" name="Google Shape;215;p29"/>
          <p:cNvSpPr/>
          <p:nvPr/>
        </p:nvSpPr>
        <p:spPr>
          <a:xfrm>
            <a:off x="4404269" y="2749243"/>
            <a:ext cx="2455800" cy="1325100"/>
          </a:xfrm>
          <a:prstGeom prst="chevron">
            <a:avLst>
              <a:gd name="adj" fmla="val 29853"/>
            </a:avLst>
          </a:prstGeom>
          <a:solidFill>
            <a:srgbClr val="D9D9D9"/>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latin typeface="PT Serif"/>
                <a:ea typeface="PT Serif"/>
                <a:cs typeface="PT Serif"/>
                <a:sym typeface="PT Serif"/>
              </a:rPr>
              <a:t>Otimizando Resultados</a:t>
            </a:r>
            <a:endParaRPr dirty="0">
              <a:latin typeface="PT Serif"/>
              <a:ea typeface="PT Serif"/>
              <a:cs typeface="PT Serif"/>
              <a:sym typeface="PT Serif"/>
            </a:endParaRPr>
          </a:p>
        </p:txBody>
      </p:sp>
    </p:spTree>
    <p:extLst>
      <p:ext uri="{BB962C8B-B14F-4D97-AF65-F5344CB8AC3E}">
        <p14:creationId xmlns:p14="http://schemas.microsoft.com/office/powerpoint/2010/main" val="1098884276"/>
      </p:ext>
    </p:extLst>
  </p:cSld>
  <p:clrMapOvr>
    <a:masterClrMapping/>
  </p:clrMapOvr>
  <mc:AlternateContent xmlns:mc="http://schemas.openxmlformats.org/markup-compatibility/2006" xmlns:p14="http://schemas.microsoft.com/office/powerpoint/2010/main">
    <mc:Choice Requires="p14">
      <p:transition p14:dur="300">
        <p14:reveal/>
      </p:transition>
    </mc:Choice>
    <mc:Fallback xmlns="">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7" name="Google Shape;57;p13"/>
          <p:cNvSpPr txBox="1"/>
          <p:nvPr/>
        </p:nvSpPr>
        <p:spPr>
          <a:xfrm>
            <a:off x="446566" y="1164258"/>
            <a:ext cx="3200402" cy="3684192"/>
          </a:xfrm>
          <a:prstGeom prst="rect">
            <a:avLst/>
          </a:prstGeom>
          <a:noFill/>
          <a:ln>
            <a:noFill/>
          </a:ln>
        </p:spPr>
        <p:txBody>
          <a:bodyPr spcFirstLastPara="1" wrap="square" lIns="91425" tIns="91425" rIns="91425" bIns="91425" anchor="t" anchorCtr="0">
            <a:noAutofit/>
          </a:bodyPr>
          <a:lstStyle/>
          <a:p>
            <a:pPr algn="ctr"/>
            <a:r>
              <a:rPr lang="pt-BR" b="1" dirty="0" smtClean="0">
                <a:latin typeface="PT Serif" panose="020A0603040505020204" pitchFamily="18" charset="0"/>
              </a:rPr>
              <a:t>A </a:t>
            </a:r>
            <a:r>
              <a:rPr lang="pt-BR" b="1" dirty="0">
                <a:latin typeface="PT Serif" panose="020A0603040505020204" pitchFamily="18" charset="0"/>
              </a:rPr>
              <a:t>campanha está alinhada ao perfil dos clientes com maiores padrões de consumo </a:t>
            </a:r>
            <a:endParaRPr lang="pt-BR" b="1" dirty="0" smtClean="0">
              <a:latin typeface="PT Serif" panose="020A0603040505020204" pitchFamily="18" charset="0"/>
            </a:endParaRPr>
          </a:p>
          <a:p>
            <a:pPr algn="ctr"/>
            <a:endParaRPr lang="pt-BR" b="1" dirty="0" smtClean="0">
              <a:latin typeface="PT Serif" panose="020A0603040505020204" pitchFamily="18" charset="0"/>
            </a:endParaRPr>
          </a:p>
          <a:p>
            <a:pPr marL="171450" indent="-171450">
              <a:buFont typeface="Arial" panose="020B0604020202020204" pitchFamily="34" charset="0"/>
              <a:buChar char="•"/>
            </a:pPr>
            <a:r>
              <a:rPr lang="pt-BR" sz="1100" dirty="0" smtClean="0">
                <a:solidFill>
                  <a:schemeClr val="bg1">
                    <a:lumMod val="50000"/>
                  </a:schemeClr>
                </a:solidFill>
                <a:latin typeface="PT Serif" panose="020A0603040505020204" pitchFamily="18" charset="0"/>
              </a:rPr>
              <a:t>A </a:t>
            </a:r>
            <a:r>
              <a:rPr lang="pt-BR" sz="1100" dirty="0">
                <a:solidFill>
                  <a:schemeClr val="bg1">
                    <a:lumMod val="50000"/>
                  </a:schemeClr>
                </a:solidFill>
                <a:latin typeface="PT Serif" panose="020A0603040505020204" pitchFamily="18" charset="0"/>
              </a:rPr>
              <a:t>maior parte dos consumidores que responderam a campanha enquadram-se nos níveis de consumo 1 e grupos de interesses 1, 2 e </a:t>
            </a:r>
            <a:r>
              <a:rPr lang="pt-BR" sz="1100" dirty="0" smtClean="0">
                <a:solidFill>
                  <a:schemeClr val="bg1">
                    <a:lumMod val="50000"/>
                  </a:schemeClr>
                </a:solidFill>
                <a:latin typeface="PT Serif" panose="020A0603040505020204" pitchFamily="18" charset="0"/>
              </a:rPr>
              <a:t>4.</a:t>
            </a:r>
          </a:p>
          <a:p>
            <a:pPr marL="171450" indent="-171450">
              <a:buFont typeface="Arial" panose="020B0604020202020204" pitchFamily="34" charset="0"/>
              <a:buChar char="•"/>
            </a:pPr>
            <a:endParaRPr lang="pt-BR" sz="1100" dirty="0" smtClean="0">
              <a:solidFill>
                <a:schemeClr val="bg1">
                  <a:lumMod val="50000"/>
                </a:schemeClr>
              </a:solidFill>
              <a:latin typeface="PT Serif" panose="020A0603040505020204" pitchFamily="18" charset="0"/>
            </a:endParaRPr>
          </a:p>
          <a:p>
            <a:pPr marL="171450" indent="-171450">
              <a:buFont typeface="Arial" panose="020B0604020202020204" pitchFamily="34" charset="0"/>
              <a:buChar char="•"/>
            </a:pPr>
            <a:r>
              <a:rPr lang="pt-BR" sz="1100" dirty="0" smtClean="0">
                <a:solidFill>
                  <a:schemeClr val="bg1">
                    <a:lumMod val="50000"/>
                  </a:schemeClr>
                </a:solidFill>
                <a:latin typeface="PT Serif" panose="020A0603040505020204" pitchFamily="18" charset="0"/>
              </a:rPr>
              <a:t>Observam-se </a:t>
            </a:r>
            <a:r>
              <a:rPr lang="pt-BR" sz="1100" dirty="0">
                <a:solidFill>
                  <a:schemeClr val="bg1">
                    <a:lumMod val="50000"/>
                  </a:schemeClr>
                </a:solidFill>
                <a:latin typeface="PT Serif" panose="020A0603040505020204" pitchFamily="18" charset="0"/>
              </a:rPr>
              <a:t>diferenças percentuais de 85,2%, 69,0% e 25,0% para faturamento médio por cliente, faturamento médio por compra e </a:t>
            </a:r>
            <a:r>
              <a:rPr lang="pt-BR" sz="1100" dirty="0" smtClean="0">
                <a:solidFill>
                  <a:schemeClr val="bg1">
                    <a:lumMod val="50000"/>
                  </a:schemeClr>
                </a:solidFill>
                <a:latin typeface="PT Serif" panose="020A0603040505020204" pitchFamily="18" charset="0"/>
              </a:rPr>
              <a:t>números </a:t>
            </a:r>
            <a:r>
              <a:rPr lang="pt-BR" sz="1100" dirty="0">
                <a:solidFill>
                  <a:schemeClr val="bg1">
                    <a:lumMod val="50000"/>
                  </a:schemeClr>
                </a:solidFill>
                <a:latin typeface="PT Serif" panose="020A0603040505020204" pitchFamily="18" charset="0"/>
              </a:rPr>
              <a:t>de compras médio por clientes, respectivamente.</a:t>
            </a:r>
            <a:endParaRPr lang="pt-BR" sz="1100" dirty="0" smtClean="0">
              <a:solidFill>
                <a:schemeClr val="bg1">
                  <a:lumMod val="50000"/>
                </a:schemeClr>
              </a:solidFill>
              <a:latin typeface="PT Serif" panose="020A0603040505020204" pitchFamily="18" charset="0"/>
            </a:endParaRPr>
          </a:p>
          <a:p>
            <a:pPr marL="171450" lvl="0" indent="-171450">
              <a:spcBef>
                <a:spcPts val="600"/>
              </a:spcBef>
              <a:buFont typeface="Arial" panose="020B0604020202020204" pitchFamily="34" charset="0"/>
              <a:buChar char="•"/>
            </a:pPr>
            <a:endParaRPr lang="pt-BR" sz="900" b="1" u="sng" dirty="0">
              <a:solidFill>
                <a:schemeClr val="bg1">
                  <a:lumMod val="50000"/>
                </a:schemeClr>
              </a:solidFill>
              <a:latin typeface="PT Serif" panose="020A0603040505020204" pitchFamily="18" charset="0"/>
            </a:endParaRPr>
          </a:p>
        </p:txBody>
      </p:sp>
      <p:sp>
        <p:nvSpPr>
          <p:cNvPr id="8" name="Google Shape;376;p39"/>
          <p:cNvSpPr txBox="1">
            <a:spLocks noGrp="1"/>
          </p:cNvSpPr>
          <p:nvPr>
            <p:ph type="title"/>
          </p:nvPr>
        </p:nvSpPr>
        <p:spPr>
          <a:xfrm>
            <a:off x="388955" y="338306"/>
            <a:ext cx="8393538" cy="76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Perfil dos Clientes que Responderam à Campanha</a:t>
            </a:r>
            <a:endParaRPr dirty="0"/>
          </a:p>
        </p:txBody>
      </p:sp>
      <p:pic>
        <p:nvPicPr>
          <p:cNvPr id="5" name="Imagem 4"/>
          <p:cNvPicPr/>
          <p:nvPr/>
        </p:nvPicPr>
        <p:blipFill rotWithShape="1">
          <a:blip r:embed="rId3">
            <a:extLst>
              <a:ext uri="{28A0092B-C50C-407E-A947-70E740481C1C}">
                <a14:useLocalDpi xmlns:a14="http://schemas.microsoft.com/office/drawing/2010/main" val="0"/>
              </a:ext>
            </a:extLst>
          </a:blip>
          <a:srcRect t="1164"/>
          <a:stretch/>
        </p:blipFill>
        <p:spPr bwMode="auto">
          <a:xfrm>
            <a:off x="3731074" y="1164258"/>
            <a:ext cx="4853853" cy="3402421"/>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42438829"/>
      </p:ext>
    </p:extLst>
  </p:cSld>
  <p:clrMapOvr>
    <a:masterClrMapping/>
  </p:clrMapOvr>
  <mc:AlternateContent xmlns:mc="http://schemas.openxmlformats.org/markup-compatibility/2006" xmlns:p14="http://schemas.microsoft.com/office/powerpoint/2010/main">
    <mc:Choice Requires="p14">
      <p:transition p14:dur="300">
        <p14:reveal/>
      </p:transition>
    </mc:Choice>
    <mc:Fallback xmlns="">
      <p:transition>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1"/>
          <p:cNvSpPr txBox="1">
            <a:spLocks noGrp="1"/>
          </p:cNvSpPr>
          <p:nvPr>
            <p:ph type="title"/>
          </p:nvPr>
        </p:nvSpPr>
        <p:spPr>
          <a:xfrm>
            <a:off x="388955" y="338306"/>
            <a:ext cx="8366100" cy="762600"/>
          </a:xfrm>
          <a:prstGeom prst="rect">
            <a:avLst/>
          </a:prstGeom>
        </p:spPr>
        <p:txBody>
          <a:bodyPr spcFirstLastPara="1" wrap="square" lIns="91425" tIns="91425" rIns="91425" bIns="91425" anchor="ctr" anchorCtr="0">
            <a:noAutofit/>
          </a:bodyPr>
          <a:lstStyle/>
          <a:p>
            <a:pPr lvl="0"/>
            <a:r>
              <a:rPr lang="en" sz="2000" b="1" dirty="0" smtClean="0"/>
              <a:t>Otimizando Resultados</a:t>
            </a:r>
            <a:endParaRPr sz="2000" b="1" dirty="0"/>
          </a:p>
        </p:txBody>
      </p:sp>
      <p:sp>
        <p:nvSpPr>
          <p:cNvPr id="127" name="Google Shape;127;p21"/>
          <p:cNvSpPr txBox="1">
            <a:spLocks noGrp="1"/>
          </p:cNvSpPr>
          <p:nvPr>
            <p:ph type="body" idx="1"/>
          </p:nvPr>
        </p:nvSpPr>
        <p:spPr>
          <a:xfrm>
            <a:off x="1039950" y="3400326"/>
            <a:ext cx="7064100" cy="1179600"/>
          </a:xfrm>
          <a:prstGeom prst="rect">
            <a:avLst/>
          </a:prstGeom>
        </p:spPr>
        <p:txBody>
          <a:bodyPr spcFirstLastPara="1" wrap="square" lIns="91425" tIns="91425" rIns="91425" bIns="91425" anchor="ctr" anchorCtr="0">
            <a:noAutofit/>
          </a:bodyPr>
          <a:lstStyle/>
          <a:p>
            <a:pPr marL="0" indent="0" algn="ctr">
              <a:buNone/>
            </a:pPr>
            <a:r>
              <a:rPr lang="pt-BR" sz="1800" dirty="0" smtClean="0">
                <a:solidFill>
                  <a:schemeClr val="tx1"/>
                </a:solidFill>
                <a:latin typeface="PT Serif" panose="020A0603040505020204" charset="0"/>
              </a:rPr>
              <a:t>Vamos </a:t>
            </a:r>
            <a:r>
              <a:rPr lang="pt-BR" sz="1800" dirty="0">
                <a:solidFill>
                  <a:schemeClr val="tx1"/>
                </a:solidFill>
                <a:latin typeface="PT Serif" panose="020A0603040505020204" charset="0"/>
              </a:rPr>
              <a:t>Maximizar o </a:t>
            </a:r>
            <a:r>
              <a:rPr lang="pt-BR" sz="1800" dirty="0" smtClean="0">
                <a:solidFill>
                  <a:schemeClr val="tx1"/>
                </a:solidFill>
                <a:latin typeface="PT Serif" panose="020A0603040505020204" charset="0"/>
              </a:rPr>
              <a:t>Direcionamento </a:t>
            </a:r>
            <a:r>
              <a:rPr lang="pt-BR" sz="1800" dirty="0">
                <a:solidFill>
                  <a:schemeClr val="tx1"/>
                </a:solidFill>
                <a:latin typeface="PT Serif" panose="020A0603040505020204" charset="0"/>
              </a:rPr>
              <a:t>e o </a:t>
            </a:r>
            <a:r>
              <a:rPr lang="pt-BR" sz="1800" dirty="0" smtClean="0">
                <a:solidFill>
                  <a:schemeClr val="tx1"/>
                </a:solidFill>
                <a:latin typeface="PT Serif" panose="020A0603040505020204" charset="0"/>
              </a:rPr>
              <a:t>Retorno Financeiro </a:t>
            </a:r>
            <a:r>
              <a:rPr lang="pt-BR" sz="1800" dirty="0">
                <a:solidFill>
                  <a:schemeClr val="tx1"/>
                </a:solidFill>
                <a:latin typeface="PT Serif" panose="020A0603040505020204" charset="0"/>
              </a:rPr>
              <a:t>da </a:t>
            </a:r>
            <a:r>
              <a:rPr lang="pt-BR" sz="1800" dirty="0" smtClean="0">
                <a:solidFill>
                  <a:schemeClr val="tx1"/>
                </a:solidFill>
                <a:latin typeface="PT Serif" panose="020A0603040505020204" charset="0"/>
              </a:rPr>
              <a:t>Campanha</a:t>
            </a:r>
            <a:endParaRPr sz="1800" dirty="0"/>
          </a:p>
        </p:txBody>
      </p:sp>
      <p:sp>
        <p:nvSpPr>
          <p:cNvPr id="129" name="Google Shape;129;p21"/>
          <p:cNvSpPr txBox="1">
            <a:spLocks noGrp="1"/>
          </p:cNvSpPr>
          <p:nvPr>
            <p:ph type="sldNum" idx="12"/>
          </p:nvPr>
        </p:nvSpPr>
        <p:spPr>
          <a:xfrm>
            <a:off x="4297650" y="4419838"/>
            <a:ext cx="548700" cy="39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fld id="{00000000-1234-1234-1234-123412341234}" type="slidenum">
              <a:rPr lang="en"/>
              <a:t>25</a:t>
            </a:fld>
            <a:endParaRPr/>
          </a:p>
        </p:txBody>
      </p:sp>
      <p:pic>
        <p:nvPicPr>
          <p:cNvPr id="9218" name="Picture 2" descr="Público-alvo: o que é e por que você deve saber quem é - Boom - Marketing e  Comunicação"/>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26956"/>
          <a:stretch/>
        </p:blipFill>
        <p:spPr bwMode="auto">
          <a:xfrm>
            <a:off x="3422400" y="1210478"/>
            <a:ext cx="2299200" cy="2324136"/>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37051"/>
      </p:ext>
    </p:extLst>
  </p:cSld>
  <p:clrMapOvr>
    <a:masterClrMapping/>
  </p:clrMapOvr>
  <mc:AlternateContent xmlns:mc="http://schemas.openxmlformats.org/markup-compatibility/2006" xmlns:p14="http://schemas.microsoft.com/office/powerpoint/2010/main">
    <mc:Choice Requires="p14">
      <p:transition p14:dur="300">
        <p14:reveal/>
      </p:transition>
    </mc:Choice>
    <mc:Fallback xmlns="">
      <p:transition>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7" name="Google Shape;57;p13"/>
          <p:cNvSpPr txBox="1"/>
          <p:nvPr/>
        </p:nvSpPr>
        <p:spPr>
          <a:xfrm>
            <a:off x="421765" y="951009"/>
            <a:ext cx="4397289" cy="3920536"/>
          </a:xfrm>
          <a:prstGeom prst="rect">
            <a:avLst/>
          </a:prstGeom>
          <a:noFill/>
          <a:ln>
            <a:noFill/>
          </a:ln>
        </p:spPr>
        <p:txBody>
          <a:bodyPr spcFirstLastPara="1" wrap="square" lIns="91425" tIns="91425" rIns="91425" bIns="91425" anchor="t" anchorCtr="0">
            <a:noAutofit/>
          </a:bodyPr>
          <a:lstStyle/>
          <a:p>
            <a:pPr lvl="0">
              <a:spcBef>
                <a:spcPts val="600"/>
              </a:spcBef>
            </a:pPr>
            <a:r>
              <a:rPr lang="pt-BR" b="1" dirty="0" smtClean="0">
                <a:solidFill>
                  <a:schemeClr val="tx1"/>
                </a:solidFill>
                <a:latin typeface="PT Serif" panose="020A0603040505020204" charset="0"/>
              </a:rPr>
              <a:t>Estratégia</a:t>
            </a:r>
            <a:endParaRPr lang="pt-BR" dirty="0">
              <a:solidFill>
                <a:schemeClr val="tx1"/>
              </a:solidFill>
              <a:latin typeface="PT Serif" panose="020A0603040505020204" charset="0"/>
            </a:endParaRPr>
          </a:p>
          <a:p>
            <a:pPr marL="171450" lvl="0" indent="-171450">
              <a:spcBef>
                <a:spcPts val="600"/>
              </a:spcBef>
              <a:buFont typeface="Arial" panose="020B0604020202020204" pitchFamily="34" charset="0"/>
              <a:buChar char="•"/>
            </a:pPr>
            <a:r>
              <a:rPr lang="pt-BR" sz="1200" dirty="0" smtClean="0">
                <a:solidFill>
                  <a:schemeClr val="bg1">
                    <a:lumMod val="50000"/>
                  </a:schemeClr>
                </a:solidFill>
                <a:latin typeface="PT Serif" panose="020A0603040505020204" charset="0"/>
              </a:rPr>
              <a:t>O algoritmo </a:t>
            </a:r>
            <a:r>
              <a:rPr lang="pt-BR" sz="1200" b="1" dirty="0" err="1" smtClean="0">
                <a:solidFill>
                  <a:schemeClr val="bg1">
                    <a:lumMod val="50000"/>
                  </a:schemeClr>
                </a:solidFill>
                <a:latin typeface="PT Serif" panose="020A0603040505020204" charset="0"/>
              </a:rPr>
              <a:t>Decision</a:t>
            </a:r>
            <a:r>
              <a:rPr lang="pt-BR" sz="1200" b="1" dirty="0" smtClean="0">
                <a:solidFill>
                  <a:schemeClr val="bg1">
                    <a:lumMod val="50000"/>
                  </a:schemeClr>
                </a:solidFill>
                <a:latin typeface="PT Serif" panose="020A0603040505020204" charset="0"/>
              </a:rPr>
              <a:t> </a:t>
            </a:r>
            <a:r>
              <a:rPr lang="pt-BR" sz="1200" b="1" dirty="0" err="1" smtClean="0">
                <a:solidFill>
                  <a:schemeClr val="bg1">
                    <a:lumMod val="50000"/>
                  </a:schemeClr>
                </a:solidFill>
                <a:latin typeface="PT Serif" panose="020A0603040505020204" charset="0"/>
              </a:rPr>
              <a:t>Tree</a:t>
            </a:r>
            <a:r>
              <a:rPr lang="pt-BR" sz="1200" b="1" dirty="0" smtClean="0">
                <a:solidFill>
                  <a:schemeClr val="bg1">
                    <a:lumMod val="50000"/>
                  </a:schemeClr>
                </a:solidFill>
                <a:latin typeface="PT Serif" panose="020A0603040505020204" charset="0"/>
              </a:rPr>
              <a:t> (</a:t>
            </a:r>
            <a:r>
              <a:rPr lang="pt-BR" sz="1200" b="1" dirty="0" err="1" smtClean="0">
                <a:solidFill>
                  <a:schemeClr val="bg1">
                    <a:lumMod val="50000"/>
                  </a:schemeClr>
                </a:solidFill>
                <a:latin typeface="PT Serif" panose="020A0603040505020204" charset="0"/>
              </a:rPr>
              <a:t>Scikit</a:t>
            </a:r>
            <a:r>
              <a:rPr lang="pt-BR" sz="1200" b="1" dirty="0" smtClean="0">
                <a:solidFill>
                  <a:schemeClr val="bg1">
                    <a:lumMod val="50000"/>
                  </a:schemeClr>
                </a:solidFill>
                <a:latin typeface="PT Serif" panose="020A0603040505020204" charset="0"/>
              </a:rPr>
              <a:t> </a:t>
            </a:r>
            <a:r>
              <a:rPr lang="pt-BR" sz="1200" b="1" dirty="0" err="1" smtClean="0">
                <a:solidFill>
                  <a:schemeClr val="bg1">
                    <a:lumMod val="50000"/>
                  </a:schemeClr>
                </a:solidFill>
                <a:latin typeface="PT Serif" panose="020A0603040505020204" charset="0"/>
              </a:rPr>
              <a:t>Learn</a:t>
            </a:r>
            <a:r>
              <a:rPr lang="pt-BR" sz="1200" b="1" dirty="0" smtClean="0">
                <a:solidFill>
                  <a:schemeClr val="bg1">
                    <a:lumMod val="50000"/>
                  </a:schemeClr>
                </a:solidFill>
                <a:latin typeface="PT Serif" panose="020A0603040505020204" charset="0"/>
              </a:rPr>
              <a:t>)</a:t>
            </a:r>
            <a:r>
              <a:rPr lang="pt-BR" sz="1200" dirty="0" smtClean="0">
                <a:solidFill>
                  <a:schemeClr val="bg1">
                    <a:lumMod val="50000"/>
                  </a:schemeClr>
                </a:solidFill>
                <a:latin typeface="PT Serif" panose="020A0603040505020204" charset="0"/>
              </a:rPr>
              <a:t> foi escolhido em razão da fácil </a:t>
            </a:r>
            <a:r>
              <a:rPr lang="pt-BR" sz="1200" dirty="0" err="1" smtClean="0">
                <a:solidFill>
                  <a:schemeClr val="bg1">
                    <a:lumMod val="50000"/>
                  </a:schemeClr>
                </a:solidFill>
                <a:latin typeface="PT Serif" panose="020A0603040505020204" charset="0"/>
              </a:rPr>
              <a:t>interpretabilidade</a:t>
            </a:r>
            <a:r>
              <a:rPr lang="pt-BR" sz="1200" dirty="0" smtClean="0">
                <a:solidFill>
                  <a:schemeClr val="bg1">
                    <a:lumMod val="50000"/>
                  </a:schemeClr>
                </a:solidFill>
                <a:latin typeface="PT Serif" panose="020A0603040505020204" charset="0"/>
              </a:rPr>
              <a:t> do modelo;</a:t>
            </a:r>
          </a:p>
          <a:p>
            <a:pPr marL="171450" indent="-171450">
              <a:spcBef>
                <a:spcPts val="600"/>
              </a:spcBef>
              <a:buFont typeface="Arial" panose="020B0604020202020204" pitchFamily="34" charset="0"/>
              <a:buChar char="•"/>
            </a:pPr>
            <a:r>
              <a:rPr lang="pt-BR" sz="1200" dirty="0">
                <a:solidFill>
                  <a:schemeClr val="bg1">
                    <a:lumMod val="50000"/>
                  </a:schemeClr>
                </a:solidFill>
                <a:latin typeface="PT Serif" panose="020A0603040505020204" charset="0"/>
              </a:rPr>
              <a:t>Foram testados </a:t>
            </a:r>
            <a:r>
              <a:rPr lang="pt-BR" sz="1200" b="1" dirty="0">
                <a:solidFill>
                  <a:schemeClr val="bg1">
                    <a:lumMod val="50000"/>
                  </a:schemeClr>
                </a:solidFill>
                <a:latin typeface="PT Serif" panose="020A0603040505020204" charset="0"/>
              </a:rPr>
              <a:t>diferentes </a:t>
            </a:r>
            <a:r>
              <a:rPr lang="pt-BR" sz="1200" b="1" dirty="0" err="1">
                <a:solidFill>
                  <a:schemeClr val="bg1">
                    <a:lumMod val="50000"/>
                  </a:schemeClr>
                </a:solidFill>
                <a:latin typeface="PT Serif" panose="020A0603040505020204" charset="0"/>
              </a:rPr>
              <a:t>cutoffs</a:t>
            </a:r>
            <a:r>
              <a:rPr lang="pt-BR" sz="1200" dirty="0">
                <a:solidFill>
                  <a:schemeClr val="bg1">
                    <a:lumMod val="50000"/>
                  </a:schemeClr>
                </a:solidFill>
                <a:latin typeface="PT Serif" panose="020A0603040505020204" charset="0"/>
              </a:rPr>
              <a:t> para a probabilidade do modelo: de 0,15 a 0,7, variando-se de 0,05 em 0,05;</a:t>
            </a:r>
          </a:p>
          <a:p>
            <a:pPr marL="171450" indent="-171450">
              <a:spcBef>
                <a:spcPts val="600"/>
              </a:spcBef>
              <a:buFont typeface="Arial" panose="020B0604020202020204" pitchFamily="34" charset="0"/>
              <a:buChar char="•"/>
            </a:pPr>
            <a:r>
              <a:rPr lang="pt-BR" sz="1200" dirty="0">
                <a:solidFill>
                  <a:schemeClr val="bg1">
                    <a:lumMod val="50000"/>
                  </a:schemeClr>
                </a:solidFill>
                <a:latin typeface="PT Serif" panose="020A0603040505020204" charset="0"/>
              </a:rPr>
              <a:t>A amostragem e treino foram </a:t>
            </a:r>
            <a:r>
              <a:rPr lang="pt-BR" sz="1200" b="1" dirty="0">
                <a:solidFill>
                  <a:schemeClr val="bg1">
                    <a:lumMod val="50000"/>
                  </a:schemeClr>
                </a:solidFill>
                <a:latin typeface="PT Serif" panose="020A0603040505020204" charset="0"/>
              </a:rPr>
              <a:t>repetidos por 100 vezes </a:t>
            </a:r>
            <a:r>
              <a:rPr lang="pt-BR" sz="1200" dirty="0">
                <a:solidFill>
                  <a:schemeClr val="bg1">
                    <a:lumMod val="50000"/>
                  </a:schemeClr>
                </a:solidFill>
                <a:latin typeface="PT Serif" panose="020A0603040505020204" charset="0"/>
              </a:rPr>
              <a:t>para cada </a:t>
            </a:r>
            <a:r>
              <a:rPr lang="pt-BR" sz="1200" dirty="0" err="1">
                <a:solidFill>
                  <a:schemeClr val="bg1">
                    <a:lumMod val="50000"/>
                  </a:schemeClr>
                </a:solidFill>
                <a:latin typeface="PT Serif" panose="020A0603040505020204" charset="0"/>
              </a:rPr>
              <a:t>cutoff</a:t>
            </a:r>
            <a:r>
              <a:rPr lang="pt-BR" sz="1200" dirty="0">
                <a:solidFill>
                  <a:schemeClr val="bg1">
                    <a:lumMod val="50000"/>
                  </a:schemeClr>
                </a:solidFill>
                <a:latin typeface="PT Serif" panose="020A0603040505020204" charset="0"/>
              </a:rPr>
              <a:t> testado, a fim de aferirem-se as </a:t>
            </a:r>
            <a:r>
              <a:rPr lang="pt-BR" sz="1200" b="1" dirty="0">
                <a:solidFill>
                  <a:schemeClr val="bg1">
                    <a:lumMod val="50000"/>
                  </a:schemeClr>
                </a:solidFill>
                <a:latin typeface="PT Serif" panose="020A0603040505020204" charset="0"/>
              </a:rPr>
              <a:t>médias e desvios-padrão das métricas</a:t>
            </a:r>
            <a:r>
              <a:rPr lang="pt-BR" sz="1200" dirty="0" smtClean="0">
                <a:solidFill>
                  <a:schemeClr val="bg1">
                    <a:lumMod val="50000"/>
                  </a:schemeClr>
                </a:solidFill>
                <a:latin typeface="PT Serif" panose="020A0603040505020204" charset="0"/>
              </a:rPr>
              <a:t>;</a:t>
            </a:r>
          </a:p>
          <a:p>
            <a:pPr marL="171450" lvl="0" indent="-171450">
              <a:spcBef>
                <a:spcPts val="600"/>
              </a:spcBef>
              <a:buFont typeface="Arial" panose="020B0604020202020204" pitchFamily="34" charset="0"/>
              <a:buChar char="•"/>
            </a:pPr>
            <a:r>
              <a:rPr lang="pt-BR" sz="1200" dirty="0" smtClean="0">
                <a:solidFill>
                  <a:schemeClr val="bg1">
                    <a:lumMod val="50000"/>
                  </a:schemeClr>
                </a:solidFill>
                <a:latin typeface="PT Serif" panose="020A0603040505020204" charset="0"/>
              </a:rPr>
              <a:t>Os dados gerados foram usados para </a:t>
            </a:r>
            <a:r>
              <a:rPr lang="pt-BR" sz="1200" b="1" dirty="0" smtClean="0">
                <a:solidFill>
                  <a:schemeClr val="bg1">
                    <a:lumMod val="50000"/>
                  </a:schemeClr>
                </a:solidFill>
                <a:latin typeface="PT Serif" panose="020A0603040505020204" charset="0"/>
              </a:rPr>
              <a:t>modelar o retorno financeiro previsto da campanha e sua provável variação </a:t>
            </a:r>
            <a:r>
              <a:rPr lang="pt-BR" sz="1200" dirty="0" smtClean="0">
                <a:solidFill>
                  <a:schemeClr val="bg1">
                    <a:lumMod val="50000"/>
                  </a:schemeClr>
                </a:solidFill>
                <a:latin typeface="PT Serif" panose="020A0603040505020204" charset="0"/>
              </a:rPr>
              <a:t>(nível de confiança de 95%), considerando diferentes </a:t>
            </a:r>
            <a:r>
              <a:rPr lang="pt-BR" sz="1200" dirty="0" err="1" smtClean="0">
                <a:solidFill>
                  <a:schemeClr val="bg1">
                    <a:lumMod val="50000"/>
                  </a:schemeClr>
                </a:solidFill>
                <a:latin typeface="PT Serif" panose="020A0603040505020204" charset="0"/>
              </a:rPr>
              <a:t>cutoffs</a:t>
            </a:r>
            <a:r>
              <a:rPr lang="pt-BR" sz="1200" dirty="0" smtClean="0">
                <a:solidFill>
                  <a:schemeClr val="bg1">
                    <a:lumMod val="50000"/>
                  </a:schemeClr>
                </a:solidFill>
                <a:latin typeface="PT Serif" panose="020A0603040505020204" charset="0"/>
              </a:rPr>
              <a:t> para as predições de probabilidade;</a:t>
            </a:r>
          </a:p>
          <a:p>
            <a:pPr marL="171450" lvl="0" indent="-171450">
              <a:spcBef>
                <a:spcPts val="600"/>
              </a:spcBef>
              <a:buFont typeface="Arial" panose="020B0604020202020204" pitchFamily="34" charset="0"/>
              <a:buChar char="•"/>
            </a:pPr>
            <a:endParaRPr lang="pt-BR" sz="1200" dirty="0" smtClean="0">
              <a:solidFill>
                <a:schemeClr val="bg1">
                  <a:lumMod val="50000"/>
                </a:schemeClr>
              </a:solidFill>
              <a:latin typeface="PT Serif" panose="020A0603040505020204" charset="0"/>
            </a:endParaRPr>
          </a:p>
          <a:p>
            <a:pPr>
              <a:spcBef>
                <a:spcPts val="600"/>
              </a:spcBef>
            </a:pPr>
            <a:r>
              <a:rPr lang="pt-BR" b="1" dirty="0">
                <a:solidFill>
                  <a:schemeClr val="tx1"/>
                </a:solidFill>
                <a:latin typeface="PT Serif" panose="020A0603040505020204" charset="0"/>
              </a:rPr>
              <a:t>Validação</a:t>
            </a:r>
            <a:endParaRPr lang="pt-BR" dirty="0">
              <a:solidFill>
                <a:schemeClr val="tx1"/>
              </a:solidFill>
              <a:latin typeface="PT Serif" panose="020A0603040505020204" charset="0"/>
            </a:endParaRPr>
          </a:p>
          <a:p>
            <a:pPr marL="171450" lvl="0" indent="-171450">
              <a:spcBef>
                <a:spcPts val="600"/>
              </a:spcBef>
              <a:buFont typeface="Arial" panose="020B0604020202020204" pitchFamily="34" charset="0"/>
              <a:buChar char="•"/>
            </a:pPr>
            <a:r>
              <a:rPr lang="pt-BR" sz="1200" dirty="0">
                <a:solidFill>
                  <a:schemeClr val="bg1">
                    <a:lumMod val="50000"/>
                  </a:schemeClr>
                </a:solidFill>
                <a:latin typeface="PT Serif" panose="020A0603040505020204" charset="0"/>
              </a:rPr>
              <a:t>A cada repetição, o </a:t>
            </a:r>
            <a:r>
              <a:rPr lang="pt-BR" sz="1200" dirty="0" err="1">
                <a:solidFill>
                  <a:schemeClr val="bg1">
                    <a:lumMod val="50000"/>
                  </a:schemeClr>
                </a:solidFill>
                <a:latin typeface="PT Serif" panose="020A0603040505020204" charset="0"/>
              </a:rPr>
              <a:t>dataset</a:t>
            </a:r>
            <a:r>
              <a:rPr lang="pt-BR" sz="1200" dirty="0">
                <a:solidFill>
                  <a:schemeClr val="bg1">
                    <a:lumMod val="50000"/>
                  </a:schemeClr>
                </a:solidFill>
                <a:latin typeface="PT Serif" panose="020A0603040505020204" charset="0"/>
              </a:rPr>
              <a:t> foi divido em grupos distintos de treino e teste, na </a:t>
            </a:r>
            <a:r>
              <a:rPr lang="pt-BR" sz="1200" b="1" dirty="0">
                <a:solidFill>
                  <a:schemeClr val="bg1">
                    <a:lumMod val="50000"/>
                  </a:schemeClr>
                </a:solidFill>
                <a:latin typeface="PT Serif" panose="020A0603040505020204" charset="0"/>
              </a:rPr>
              <a:t>proporção de 80% para treino e 20% teste</a:t>
            </a:r>
            <a:r>
              <a:rPr lang="pt-BR" sz="1200" dirty="0">
                <a:solidFill>
                  <a:schemeClr val="bg1">
                    <a:lumMod val="50000"/>
                  </a:schemeClr>
                </a:solidFill>
                <a:latin typeface="PT Serif" panose="020A0603040505020204" charset="0"/>
              </a:rPr>
              <a:t>;</a:t>
            </a:r>
          </a:p>
          <a:p>
            <a:pPr marL="171450" lvl="0" indent="-171450">
              <a:spcBef>
                <a:spcPts val="600"/>
              </a:spcBef>
              <a:buFont typeface="Arial" panose="020B0604020202020204" pitchFamily="34" charset="0"/>
              <a:buChar char="•"/>
            </a:pPr>
            <a:endParaRPr lang="pt-BR" sz="1200" dirty="0" smtClean="0">
              <a:solidFill>
                <a:schemeClr val="bg1">
                  <a:lumMod val="50000"/>
                </a:schemeClr>
              </a:solidFill>
              <a:latin typeface="PT Serif" panose="020A0603040505020204" charset="0"/>
            </a:endParaRPr>
          </a:p>
          <a:p>
            <a:pPr lvl="0">
              <a:spcBef>
                <a:spcPts val="600"/>
              </a:spcBef>
            </a:pPr>
            <a:endParaRPr lang="pt-BR" sz="1200" dirty="0" smtClean="0">
              <a:solidFill>
                <a:schemeClr val="bg1">
                  <a:lumMod val="50000"/>
                </a:schemeClr>
              </a:solidFill>
              <a:latin typeface="PT Serif" panose="020A0603040505020204" charset="0"/>
            </a:endParaRPr>
          </a:p>
        </p:txBody>
      </p:sp>
      <p:sp>
        <p:nvSpPr>
          <p:cNvPr id="8" name="Google Shape;376;p39"/>
          <p:cNvSpPr txBox="1">
            <a:spLocks noGrp="1"/>
          </p:cNvSpPr>
          <p:nvPr>
            <p:ph type="title"/>
          </p:nvPr>
        </p:nvSpPr>
        <p:spPr>
          <a:xfrm>
            <a:off x="388955" y="338306"/>
            <a:ext cx="8366100" cy="76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Otimizando Resultados</a:t>
            </a:r>
            <a:endParaRPr dirty="0"/>
          </a:p>
        </p:txBody>
      </p:sp>
      <p:sp>
        <p:nvSpPr>
          <p:cNvPr id="10" name="Google Shape;57;p13"/>
          <p:cNvSpPr txBox="1"/>
          <p:nvPr/>
        </p:nvSpPr>
        <p:spPr>
          <a:xfrm>
            <a:off x="4966137" y="951008"/>
            <a:ext cx="3788917" cy="3920537"/>
          </a:xfrm>
          <a:prstGeom prst="rect">
            <a:avLst/>
          </a:prstGeom>
          <a:noFill/>
          <a:ln>
            <a:noFill/>
          </a:ln>
        </p:spPr>
        <p:txBody>
          <a:bodyPr spcFirstLastPara="1" wrap="square" lIns="91425" tIns="91425" rIns="91425" bIns="91425" anchor="t" anchorCtr="0">
            <a:noAutofit/>
          </a:bodyPr>
          <a:lstStyle/>
          <a:p>
            <a:pPr lvl="0">
              <a:spcBef>
                <a:spcPts val="600"/>
              </a:spcBef>
            </a:pPr>
            <a:r>
              <a:rPr lang="pt-BR" b="1" dirty="0" smtClean="0">
                <a:solidFill>
                  <a:schemeClr val="tx1"/>
                </a:solidFill>
                <a:latin typeface="PT Serif" panose="020A0603040505020204" charset="0"/>
              </a:rPr>
              <a:t>Variáveis de Entrada</a:t>
            </a:r>
            <a:endParaRPr lang="pt-BR" dirty="0">
              <a:solidFill>
                <a:schemeClr val="tx1"/>
              </a:solidFill>
              <a:latin typeface="PT Serif" panose="020A0603040505020204" charset="0"/>
            </a:endParaRPr>
          </a:p>
          <a:p>
            <a:pPr marL="171450" indent="-171450">
              <a:buFont typeface="Arial" panose="020B0604020202020204" pitchFamily="34" charset="0"/>
              <a:buChar char="•"/>
            </a:pPr>
            <a:r>
              <a:rPr lang="pt-BR" sz="1200" dirty="0" err="1">
                <a:solidFill>
                  <a:schemeClr val="bg1">
                    <a:lumMod val="50000"/>
                  </a:schemeClr>
                </a:solidFill>
                <a:latin typeface="PT Serif" panose="020A0603040505020204" pitchFamily="18" charset="0"/>
              </a:rPr>
              <a:t>InterestGroup</a:t>
            </a:r>
            <a:r>
              <a:rPr lang="pt-BR" sz="1200" dirty="0">
                <a:solidFill>
                  <a:schemeClr val="bg1">
                    <a:lumMod val="50000"/>
                  </a:schemeClr>
                </a:solidFill>
                <a:latin typeface="PT Serif" panose="020A0603040505020204" pitchFamily="18" charset="0"/>
              </a:rPr>
              <a:t>, </a:t>
            </a:r>
            <a:r>
              <a:rPr lang="pt-BR" sz="1200" dirty="0" err="1">
                <a:solidFill>
                  <a:schemeClr val="bg1">
                    <a:lumMod val="50000"/>
                  </a:schemeClr>
                </a:solidFill>
                <a:latin typeface="PT Serif" panose="020A0603040505020204" pitchFamily="18" charset="0"/>
              </a:rPr>
              <a:t>ConsuptionLevel</a:t>
            </a:r>
            <a:r>
              <a:rPr lang="pt-BR" sz="1200" dirty="0">
                <a:solidFill>
                  <a:schemeClr val="bg1">
                    <a:lumMod val="50000"/>
                  </a:schemeClr>
                </a:solidFill>
                <a:latin typeface="PT Serif" panose="020A0603040505020204" pitchFamily="18" charset="0"/>
              </a:rPr>
              <a:t> e </a:t>
            </a:r>
            <a:r>
              <a:rPr lang="pt-BR" sz="1200" dirty="0" err="1" smtClean="0">
                <a:solidFill>
                  <a:schemeClr val="bg1">
                    <a:lumMod val="50000"/>
                  </a:schemeClr>
                </a:solidFill>
                <a:latin typeface="PT Serif" panose="020A0603040505020204" pitchFamily="18" charset="0"/>
              </a:rPr>
              <a:t>AcpCamps</a:t>
            </a:r>
            <a:r>
              <a:rPr lang="pt-BR" sz="1200" dirty="0" smtClean="0">
                <a:solidFill>
                  <a:schemeClr val="bg1">
                    <a:lumMod val="50000"/>
                  </a:schemeClr>
                </a:solidFill>
                <a:latin typeface="PT Serif" panose="020A0603040505020204" pitchFamily="18" charset="0"/>
              </a:rPr>
              <a:t>;</a:t>
            </a:r>
          </a:p>
          <a:p>
            <a:endParaRPr lang="pt-BR" sz="1200" dirty="0" smtClean="0">
              <a:solidFill>
                <a:schemeClr val="bg1">
                  <a:lumMod val="50000"/>
                </a:schemeClr>
              </a:solidFill>
              <a:latin typeface="PT Serif" panose="020A0603040505020204" pitchFamily="18" charset="0"/>
            </a:endParaRPr>
          </a:p>
          <a:p>
            <a:pPr marL="171450" indent="-171450">
              <a:buFont typeface="Arial" panose="020B0604020202020204" pitchFamily="34" charset="0"/>
              <a:buChar char="•"/>
            </a:pPr>
            <a:r>
              <a:rPr lang="pt-BR" sz="1200" dirty="0" smtClean="0">
                <a:solidFill>
                  <a:schemeClr val="bg1">
                    <a:lumMod val="50000"/>
                  </a:schemeClr>
                </a:solidFill>
                <a:latin typeface="PT Serif" panose="020A0603040505020204" pitchFamily="18" charset="0"/>
              </a:rPr>
              <a:t>Optou-se por poucas variáveis de entrada buscando-se </a:t>
            </a:r>
            <a:r>
              <a:rPr lang="pt-BR" sz="1200" dirty="0">
                <a:solidFill>
                  <a:schemeClr val="bg1">
                    <a:lumMod val="50000"/>
                  </a:schemeClr>
                </a:solidFill>
                <a:latin typeface="PT Serif" panose="020A0603040505020204" pitchFamily="18" charset="0"/>
              </a:rPr>
              <a:t>criar um modelo de baixa complexidade, humanamente explicável, e de alto poder de </a:t>
            </a:r>
            <a:r>
              <a:rPr lang="pt-BR" sz="1200" dirty="0" smtClean="0">
                <a:solidFill>
                  <a:schemeClr val="bg1">
                    <a:lumMod val="50000"/>
                  </a:schemeClr>
                </a:solidFill>
                <a:latin typeface="PT Serif" panose="020A0603040505020204" pitchFamily="18" charset="0"/>
              </a:rPr>
              <a:t>generalização;</a:t>
            </a:r>
            <a:endParaRPr lang="pt-BR" sz="1200" dirty="0">
              <a:solidFill>
                <a:schemeClr val="bg1">
                  <a:lumMod val="50000"/>
                </a:schemeClr>
              </a:solidFill>
              <a:latin typeface="PT Serif" panose="020A0603040505020204" pitchFamily="18" charset="0"/>
            </a:endParaRPr>
          </a:p>
          <a:p>
            <a:endParaRPr lang="pt-BR" sz="1200" dirty="0" smtClean="0">
              <a:solidFill>
                <a:schemeClr val="bg1">
                  <a:lumMod val="50000"/>
                </a:schemeClr>
              </a:solidFill>
              <a:latin typeface="PT Serif" panose="020A0603040505020204" pitchFamily="18" charset="0"/>
            </a:endParaRPr>
          </a:p>
          <a:p>
            <a:r>
              <a:rPr lang="pt-BR" b="1" dirty="0" err="1" smtClean="0">
                <a:solidFill>
                  <a:schemeClr val="tx1"/>
                </a:solidFill>
                <a:latin typeface="PT Serif" panose="020A0603040505020204" charset="0"/>
              </a:rPr>
              <a:t>Metaparâmetros</a:t>
            </a:r>
            <a:endParaRPr lang="pt-BR" sz="1200" b="1" dirty="0" smtClean="0">
              <a:solidFill>
                <a:schemeClr val="tx1"/>
              </a:solidFill>
              <a:latin typeface="PT Serif" panose="020A0603040505020204" charset="0"/>
            </a:endParaRPr>
          </a:p>
          <a:p>
            <a:pPr marL="171450" indent="-171450">
              <a:buFont typeface="Arial" panose="020B0604020202020204" pitchFamily="34" charset="0"/>
              <a:buChar char="•"/>
            </a:pPr>
            <a:r>
              <a:rPr lang="pt-BR" sz="1200" dirty="0" err="1">
                <a:solidFill>
                  <a:schemeClr val="bg1">
                    <a:lumMod val="50000"/>
                  </a:schemeClr>
                </a:solidFill>
              </a:rPr>
              <a:t>max_depth</a:t>
            </a:r>
            <a:r>
              <a:rPr lang="pt-BR" sz="1200" dirty="0">
                <a:solidFill>
                  <a:schemeClr val="bg1">
                    <a:lumMod val="50000"/>
                  </a:schemeClr>
                </a:solidFill>
              </a:rPr>
              <a:t> = 10</a:t>
            </a:r>
            <a:endParaRPr lang="pt-BR" sz="1200" dirty="0">
              <a:solidFill>
                <a:schemeClr val="bg1">
                  <a:lumMod val="50000"/>
                </a:schemeClr>
              </a:solidFill>
              <a:latin typeface="PT Serif" panose="020A0603040505020204" pitchFamily="18" charset="0"/>
            </a:endParaRPr>
          </a:p>
          <a:p>
            <a:endParaRPr lang="pt-BR" sz="1200" dirty="0" smtClean="0">
              <a:latin typeface="PT Serif" panose="020A0603040505020204" pitchFamily="18" charset="0"/>
            </a:endParaRPr>
          </a:p>
        </p:txBody>
      </p:sp>
    </p:spTree>
    <p:extLst>
      <p:ext uri="{BB962C8B-B14F-4D97-AF65-F5344CB8AC3E}">
        <p14:creationId xmlns:p14="http://schemas.microsoft.com/office/powerpoint/2010/main" val="2457695838"/>
      </p:ext>
    </p:extLst>
  </p:cSld>
  <p:clrMapOvr>
    <a:masterClrMapping/>
  </p:clrMapOvr>
  <mc:AlternateContent xmlns:mc="http://schemas.openxmlformats.org/markup-compatibility/2006" xmlns:p14="http://schemas.microsoft.com/office/powerpoint/2010/main">
    <mc:Choice Requires="p14">
      <p:transition p14:dur="300">
        <p14:reveal/>
      </p:transition>
    </mc:Choice>
    <mc:Fallback xmlns="">
      <p:transition>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7" name="Google Shape;57;p13"/>
          <p:cNvSpPr txBox="1"/>
          <p:nvPr/>
        </p:nvSpPr>
        <p:spPr>
          <a:xfrm>
            <a:off x="421765" y="951009"/>
            <a:ext cx="8245580" cy="3920536"/>
          </a:xfrm>
          <a:prstGeom prst="rect">
            <a:avLst/>
          </a:prstGeom>
          <a:noFill/>
          <a:ln>
            <a:noFill/>
          </a:ln>
        </p:spPr>
        <p:txBody>
          <a:bodyPr spcFirstLastPara="1" wrap="square" lIns="91425" tIns="91425" rIns="91425" bIns="91425" anchor="t" anchorCtr="0">
            <a:noAutofit/>
          </a:bodyPr>
          <a:lstStyle/>
          <a:p>
            <a:pPr lvl="0">
              <a:spcBef>
                <a:spcPts val="600"/>
              </a:spcBef>
            </a:pPr>
            <a:r>
              <a:rPr lang="pt-BR" b="1" dirty="0">
                <a:solidFill>
                  <a:schemeClr val="tx1"/>
                </a:solidFill>
                <a:latin typeface="PT Serif" panose="020A0603040505020204" charset="0"/>
              </a:rPr>
              <a:t>Métricas</a:t>
            </a:r>
            <a:endParaRPr lang="pt-BR" dirty="0">
              <a:solidFill>
                <a:schemeClr val="tx1"/>
              </a:solidFill>
              <a:latin typeface="PT Serif" panose="020A0603040505020204" charset="0"/>
            </a:endParaRPr>
          </a:p>
          <a:p>
            <a:pPr marL="171450" indent="-171450">
              <a:buFont typeface="Arial" panose="020B0604020202020204" pitchFamily="34" charset="0"/>
              <a:buChar char="•"/>
            </a:pPr>
            <a:r>
              <a:rPr lang="pt-BR" dirty="0">
                <a:solidFill>
                  <a:schemeClr val="bg1">
                    <a:lumMod val="50000"/>
                  </a:schemeClr>
                </a:solidFill>
                <a:latin typeface="PT Serif" panose="020A0603040505020204" pitchFamily="18" charset="0"/>
              </a:rPr>
              <a:t>Algumas métricas foram criadas especificamente para o problema de maximização do lucro da campanha, levado em consideração os dados de custo e faturamento levantados com a campanha </a:t>
            </a:r>
            <a:r>
              <a:rPr lang="pt-BR" dirty="0" smtClean="0">
                <a:solidFill>
                  <a:schemeClr val="bg1">
                    <a:lumMod val="50000"/>
                  </a:schemeClr>
                </a:solidFill>
                <a:latin typeface="PT Serif" panose="020A0603040505020204" pitchFamily="18" charset="0"/>
              </a:rPr>
              <a:t>piloto ($3 custo de contato, $11 faturamento </a:t>
            </a:r>
            <a:r>
              <a:rPr lang="pt-BR" smtClean="0">
                <a:solidFill>
                  <a:schemeClr val="bg1">
                    <a:lumMod val="50000"/>
                  </a:schemeClr>
                </a:solidFill>
                <a:latin typeface="PT Serif" panose="020A0603040505020204" pitchFamily="18" charset="0"/>
              </a:rPr>
              <a:t>por venda):</a:t>
            </a:r>
            <a:endParaRPr lang="pt-BR" dirty="0" smtClean="0">
              <a:solidFill>
                <a:schemeClr val="bg1">
                  <a:lumMod val="50000"/>
                </a:schemeClr>
              </a:solidFill>
              <a:latin typeface="PT Serif" panose="020A0603040505020204" pitchFamily="18" charset="0"/>
            </a:endParaRPr>
          </a:p>
          <a:p>
            <a:pPr marL="171450" indent="-171450">
              <a:buFont typeface="Arial" panose="020B0604020202020204" pitchFamily="34" charset="0"/>
              <a:buChar char="•"/>
            </a:pPr>
            <a:endParaRPr lang="pt-BR" dirty="0">
              <a:solidFill>
                <a:schemeClr val="bg1">
                  <a:lumMod val="50000"/>
                </a:schemeClr>
              </a:solidFill>
              <a:latin typeface="PT Serif" panose="020A0603040505020204" pitchFamily="18" charset="0"/>
            </a:endParaRPr>
          </a:p>
          <a:p>
            <a:pPr marL="171450" indent="-171450">
              <a:buFont typeface="Arial" panose="020B0604020202020204" pitchFamily="34" charset="0"/>
              <a:buChar char="•"/>
            </a:pPr>
            <a:endParaRPr lang="pt-BR" dirty="0" smtClean="0">
              <a:solidFill>
                <a:schemeClr val="bg1">
                  <a:lumMod val="50000"/>
                </a:schemeClr>
              </a:solidFill>
              <a:latin typeface="PT Serif" panose="020A0603040505020204" pitchFamily="18" charset="0"/>
            </a:endParaRPr>
          </a:p>
          <a:p>
            <a:pPr marL="171450" indent="-171450">
              <a:buFont typeface="Arial" panose="020B0604020202020204" pitchFamily="34" charset="0"/>
              <a:buChar char="•"/>
            </a:pPr>
            <a:endParaRPr lang="pt-BR" dirty="0">
              <a:solidFill>
                <a:schemeClr val="bg1">
                  <a:lumMod val="50000"/>
                </a:schemeClr>
              </a:solidFill>
              <a:latin typeface="PT Serif" panose="020A0603040505020204" pitchFamily="18" charset="0"/>
            </a:endParaRPr>
          </a:p>
          <a:p>
            <a:pPr marL="171450" indent="-171450">
              <a:buFont typeface="Arial" panose="020B0604020202020204" pitchFamily="34" charset="0"/>
              <a:buChar char="•"/>
            </a:pPr>
            <a:endParaRPr lang="pt-BR" dirty="0" smtClean="0">
              <a:solidFill>
                <a:schemeClr val="bg1">
                  <a:lumMod val="50000"/>
                </a:schemeClr>
              </a:solidFill>
              <a:latin typeface="PT Serif" panose="020A0603040505020204" pitchFamily="18" charset="0"/>
            </a:endParaRPr>
          </a:p>
          <a:p>
            <a:pPr marL="171450" indent="-171450">
              <a:buFont typeface="Arial" panose="020B0604020202020204" pitchFamily="34" charset="0"/>
              <a:buChar char="•"/>
            </a:pPr>
            <a:r>
              <a:rPr lang="pt-BR" dirty="0" smtClean="0">
                <a:solidFill>
                  <a:schemeClr val="bg1">
                    <a:lumMod val="50000"/>
                  </a:schemeClr>
                </a:solidFill>
                <a:latin typeface="PT Serif" panose="020A0603040505020204" pitchFamily="18" charset="0"/>
              </a:rPr>
              <a:t>Também foi avaliado: </a:t>
            </a:r>
            <a:r>
              <a:rPr lang="pt-BR" b="1" dirty="0" smtClean="0">
                <a:solidFill>
                  <a:schemeClr val="bg1">
                    <a:lumMod val="50000"/>
                  </a:schemeClr>
                </a:solidFill>
                <a:latin typeface="PT Serif" panose="020A0603040505020204" pitchFamily="18" charset="0"/>
              </a:rPr>
              <a:t>Acurácia, Precisão e Recall;</a:t>
            </a:r>
          </a:p>
          <a:p>
            <a:pPr marL="171450" indent="-171450">
              <a:buFont typeface="Arial" panose="020B0604020202020204" pitchFamily="34" charset="0"/>
              <a:buChar char="•"/>
            </a:pPr>
            <a:endParaRPr lang="pt-BR" b="1" dirty="0">
              <a:solidFill>
                <a:schemeClr val="bg1">
                  <a:lumMod val="50000"/>
                </a:schemeClr>
              </a:solidFill>
              <a:latin typeface="PT Serif" panose="020A0603040505020204" pitchFamily="18" charset="0"/>
            </a:endParaRPr>
          </a:p>
          <a:p>
            <a:r>
              <a:rPr lang="pt-BR" b="1" dirty="0" smtClean="0">
                <a:solidFill>
                  <a:schemeClr val="tx1"/>
                </a:solidFill>
                <a:latin typeface="PT Serif" panose="020A0603040505020204" pitchFamily="18" charset="0"/>
              </a:rPr>
              <a:t>Modelagem do Lucro Previsto para cada 10 mil clientes na base de dados:</a:t>
            </a:r>
          </a:p>
          <a:p>
            <a:pPr marL="285750" indent="-285750">
              <a:buFont typeface="Arial" panose="020B0604020202020204" pitchFamily="34" charset="0"/>
              <a:buChar char="•"/>
            </a:pPr>
            <a:r>
              <a:rPr lang="pt-BR" sz="1200" dirty="0" smtClean="0">
                <a:solidFill>
                  <a:schemeClr val="bg1">
                    <a:lumMod val="50000"/>
                  </a:schemeClr>
                </a:solidFill>
                <a:latin typeface="PT Serif" panose="020A0603040505020204" pitchFamily="18" charset="0"/>
              </a:rPr>
              <a:t>Usados 2 desvios-padrão para confiança de 95%;</a:t>
            </a:r>
            <a:endParaRPr lang="pt-BR" dirty="0" smtClean="0">
              <a:solidFill>
                <a:schemeClr val="bg1">
                  <a:lumMod val="50000"/>
                </a:schemeClr>
              </a:solidFill>
              <a:latin typeface="PT Serif" panose="020A0603040505020204" pitchFamily="18" charset="0"/>
            </a:endParaRPr>
          </a:p>
          <a:p>
            <a:endParaRPr lang="pt-BR" b="1" dirty="0">
              <a:solidFill>
                <a:schemeClr val="bg1">
                  <a:lumMod val="50000"/>
                </a:schemeClr>
              </a:solidFill>
              <a:latin typeface="PT Serif" panose="020A0603040505020204" pitchFamily="18" charset="0"/>
            </a:endParaRPr>
          </a:p>
          <a:p>
            <a:pPr marL="171450" lvl="0" indent="-171450">
              <a:spcBef>
                <a:spcPts val="600"/>
              </a:spcBef>
              <a:buFont typeface="Arial" panose="020B0604020202020204" pitchFamily="34" charset="0"/>
              <a:buChar char="•"/>
            </a:pPr>
            <a:endParaRPr lang="pt-BR" sz="1200" dirty="0" smtClean="0">
              <a:solidFill>
                <a:schemeClr val="bg1">
                  <a:lumMod val="50000"/>
                </a:schemeClr>
              </a:solidFill>
              <a:latin typeface="PT Serif" panose="020A0603040505020204" charset="0"/>
            </a:endParaRPr>
          </a:p>
          <a:p>
            <a:pPr lvl="0">
              <a:spcBef>
                <a:spcPts val="600"/>
              </a:spcBef>
            </a:pPr>
            <a:endParaRPr lang="pt-BR" sz="1200" dirty="0" smtClean="0">
              <a:solidFill>
                <a:schemeClr val="bg1">
                  <a:lumMod val="50000"/>
                </a:schemeClr>
              </a:solidFill>
              <a:latin typeface="PT Serif" panose="020A0603040505020204" charset="0"/>
            </a:endParaRPr>
          </a:p>
        </p:txBody>
      </p:sp>
      <p:sp>
        <p:nvSpPr>
          <p:cNvPr id="8" name="Google Shape;376;p39"/>
          <p:cNvSpPr txBox="1">
            <a:spLocks noGrp="1"/>
          </p:cNvSpPr>
          <p:nvPr>
            <p:ph type="title"/>
          </p:nvPr>
        </p:nvSpPr>
        <p:spPr>
          <a:xfrm>
            <a:off x="388955" y="338306"/>
            <a:ext cx="8366100" cy="76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Otimizando Resultados</a:t>
            </a:r>
            <a:endParaRPr dirty="0"/>
          </a:p>
        </p:txBody>
      </p:sp>
      <p:pic>
        <p:nvPicPr>
          <p:cNvPr id="9" name="Imagem 8"/>
          <p:cNvPicPr>
            <a:picLocks noChangeAspect="1"/>
          </p:cNvPicPr>
          <p:nvPr/>
        </p:nvPicPr>
        <p:blipFill>
          <a:blip r:embed="rId3"/>
          <a:stretch>
            <a:fillRect/>
          </a:stretch>
        </p:blipFill>
        <p:spPr>
          <a:xfrm>
            <a:off x="645940" y="2131910"/>
            <a:ext cx="3021387" cy="479661"/>
          </a:xfrm>
          <a:prstGeom prst="rect">
            <a:avLst/>
          </a:prstGeom>
          <a:ln>
            <a:solidFill>
              <a:schemeClr val="bg1">
                <a:lumMod val="50000"/>
              </a:schemeClr>
            </a:solidFill>
          </a:ln>
        </p:spPr>
      </p:pic>
      <p:pic>
        <p:nvPicPr>
          <p:cNvPr id="11" name="Imagem 10"/>
          <p:cNvPicPr>
            <a:picLocks noChangeAspect="1"/>
          </p:cNvPicPr>
          <p:nvPr/>
        </p:nvPicPr>
        <p:blipFill>
          <a:blip r:embed="rId4"/>
          <a:stretch>
            <a:fillRect/>
          </a:stretch>
        </p:blipFill>
        <p:spPr>
          <a:xfrm>
            <a:off x="3680681" y="2128708"/>
            <a:ext cx="2282023" cy="482863"/>
          </a:xfrm>
          <a:prstGeom prst="rect">
            <a:avLst/>
          </a:prstGeom>
          <a:ln>
            <a:solidFill>
              <a:schemeClr val="tx1"/>
            </a:solidFill>
          </a:ln>
        </p:spPr>
      </p:pic>
      <p:pic>
        <p:nvPicPr>
          <p:cNvPr id="12" name="Imagem 11"/>
          <p:cNvPicPr>
            <a:picLocks noChangeAspect="1"/>
          </p:cNvPicPr>
          <p:nvPr/>
        </p:nvPicPr>
        <p:blipFill>
          <a:blip r:embed="rId5"/>
          <a:stretch>
            <a:fillRect/>
          </a:stretch>
        </p:blipFill>
        <p:spPr>
          <a:xfrm>
            <a:off x="5962704" y="2128707"/>
            <a:ext cx="2490442" cy="482863"/>
          </a:xfrm>
          <a:prstGeom prst="rect">
            <a:avLst/>
          </a:prstGeom>
          <a:ln>
            <a:solidFill>
              <a:schemeClr val="tx1"/>
            </a:solidFill>
          </a:ln>
        </p:spPr>
      </p:pic>
      <p:pic>
        <p:nvPicPr>
          <p:cNvPr id="5" name="Imagem 4"/>
          <p:cNvPicPr>
            <a:picLocks noChangeAspect="1"/>
          </p:cNvPicPr>
          <p:nvPr/>
        </p:nvPicPr>
        <p:blipFill rotWithShape="1">
          <a:blip r:embed="rId6"/>
          <a:srcRect b="-40064"/>
          <a:stretch/>
        </p:blipFill>
        <p:spPr>
          <a:xfrm>
            <a:off x="1706089" y="4173162"/>
            <a:ext cx="3605047" cy="661485"/>
          </a:xfrm>
          <a:prstGeom prst="rect">
            <a:avLst/>
          </a:prstGeom>
          <a:ln>
            <a:solidFill>
              <a:schemeClr val="bg1">
                <a:lumMod val="50000"/>
              </a:schemeClr>
            </a:solidFill>
          </a:ln>
        </p:spPr>
      </p:pic>
      <p:pic>
        <p:nvPicPr>
          <p:cNvPr id="6" name="Imagem 5"/>
          <p:cNvPicPr>
            <a:picLocks noChangeAspect="1"/>
          </p:cNvPicPr>
          <p:nvPr/>
        </p:nvPicPr>
        <p:blipFill>
          <a:blip r:embed="rId7"/>
          <a:stretch>
            <a:fillRect/>
          </a:stretch>
        </p:blipFill>
        <p:spPr>
          <a:xfrm>
            <a:off x="5317813" y="3483724"/>
            <a:ext cx="3460979" cy="689438"/>
          </a:xfrm>
          <a:prstGeom prst="rect">
            <a:avLst/>
          </a:prstGeom>
          <a:ln>
            <a:solidFill>
              <a:schemeClr val="bg1">
                <a:lumMod val="50000"/>
              </a:schemeClr>
            </a:solidFill>
          </a:ln>
        </p:spPr>
      </p:pic>
      <p:pic>
        <p:nvPicPr>
          <p:cNvPr id="7" name="Imagem 6"/>
          <p:cNvPicPr>
            <a:picLocks noChangeAspect="1"/>
          </p:cNvPicPr>
          <p:nvPr/>
        </p:nvPicPr>
        <p:blipFill>
          <a:blip r:embed="rId8"/>
          <a:stretch>
            <a:fillRect/>
          </a:stretch>
        </p:blipFill>
        <p:spPr>
          <a:xfrm>
            <a:off x="5317813" y="4173162"/>
            <a:ext cx="3460979" cy="665840"/>
          </a:xfrm>
          <a:prstGeom prst="rect">
            <a:avLst/>
          </a:prstGeom>
          <a:ln>
            <a:solidFill>
              <a:schemeClr val="bg1">
                <a:lumMod val="50000"/>
              </a:schemeClr>
            </a:solidFill>
          </a:ln>
        </p:spPr>
      </p:pic>
    </p:spTree>
    <p:extLst>
      <p:ext uri="{BB962C8B-B14F-4D97-AF65-F5344CB8AC3E}">
        <p14:creationId xmlns:p14="http://schemas.microsoft.com/office/powerpoint/2010/main" val="3549612393"/>
      </p:ext>
    </p:extLst>
  </p:cSld>
  <p:clrMapOvr>
    <a:masterClrMapping/>
  </p:clrMapOvr>
  <mc:AlternateContent xmlns:mc="http://schemas.openxmlformats.org/markup-compatibility/2006" xmlns:p14="http://schemas.microsoft.com/office/powerpoint/2010/main">
    <mc:Choice Requires="p14">
      <p:transition p14:dur="300">
        <p14:reveal/>
      </p:transition>
    </mc:Choice>
    <mc:Fallback xmlns="">
      <p:transition>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LTADOS - AVM"/>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238375" y="1159275"/>
            <a:ext cx="4667250" cy="2847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451952"/>
      </p:ext>
    </p:extLst>
  </p:cSld>
  <p:clrMapOvr>
    <a:masterClrMapping/>
  </p:clrMapOvr>
  <mc:AlternateContent xmlns:mc="http://schemas.openxmlformats.org/markup-compatibility/2006">
    <mc:Choice xmlns:p14="http://schemas.microsoft.com/office/powerpoint/2010/main" Requires="p14">
      <p:transition p14:dur="300">
        <p14:reveal/>
      </p:transition>
    </mc:Choice>
    <mc:Fallback>
      <p:transition>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7" name="Google Shape;57;p13"/>
          <p:cNvSpPr txBox="1"/>
          <p:nvPr/>
        </p:nvSpPr>
        <p:spPr>
          <a:xfrm>
            <a:off x="1489855" y="515566"/>
            <a:ext cx="7167762" cy="4219790"/>
          </a:xfrm>
          <a:prstGeom prst="rect">
            <a:avLst/>
          </a:prstGeom>
          <a:noFill/>
          <a:ln>
            <a:noFill/>
          </a:ln>
        </p:spPr>
        <p:txBody>
          <a:bodyPr spcFirstLastPara="1" wrap="square" lIns="91425" tIns="91425" rIns="91425" bIns="91425" anchor="t" anchorCtr="0">
            <a:noAutofit/>
          </a:bodyPr>
          <a:lstStyle/>
          <a:p>
            <a:r>
              <a:rPr lang="pt-BR" dirty="0">
                <a:solidFill>
                  <a:schemeClr val="bg1">
                    <a:lumMod val="50000"/>
                  </a:schemeClr>
                </a:solidFill>
                <a:latin typeface="PT Serif" panose="020A0603040505020204" pitchFamily="18" charset="0"/>
              </a:rPr>
              <a:t>A principal variável determinante é o </a:t>
            </a:r>
            <a:r>
              <a:rPr lang="pt-BR" b="1" dirty="0" err="1">
                <a:solidFill>
                  <a:schemeClr val="tx1"/>
                </a:solidFill>
                <a:latin typeface="PT Serif" panose="020A0603040505020204" pitchFamily="18" charset="0"/>
              </a:rPr>
              <a:t>AcpCamps</a:t>
            </a:r>
            <a:r>
              <a:rPr lang="pt-BR" dirty="0">
                <a:solidFill>
                  <a:schemeClr val="bg1">
                    <a:lumMod val="50000"/>
                  </a:schemeClr>
                </a:solidFill>
                <a:latin typeface="PT Serif" panose="020A0603040505020204" pitchFamily="18" charset="0"/>
              </a:rPr>
              <a:t>, o que demonstra que </a:t>
            </a:r>
            <a:r>
              <a:rPr lang="pt-BR" b="1" dirty="0">
                <a:solidFill>
                  <a:schemeClr val="tx1"/>
                </a:solidFill>
                <a:latin typeface="PT Serif" panose="020A0603040505020204" pitchFamily="18" charset="0"/>
              </a:rPr>
              <a:t>clientes com histórico de resposta a campanhas anteriores se mostraram muito mais receptivos à campanha atualmente em estudo</a:t>
            </a:r>
            <a:r>
              <a:rPr lang="pt-BR" dirty="0">
                <a:solidFill>
                  <a:schemeClr val="bg1">
                    <a:lumMod val="50000"/>
                  </a:schemeClr>
                </a:solidFill>
                <a:latin typeface="PT Serif" panose="020A0603040505020204" pitchFamily="18" charset="0"/>
              </a:rPr>
              <a:t>.</a:t>
            </a:r>
            <a:endParaRPr lang="pt-BR" sz="1200" dirty="0">
              <a:solidFill>
                <a:schemeClr val="bg1">
                  <a:lumMod val="50000"/>
                </a:schemeClr>
              </a:solidFill>
              <a:latin typeface="PT Serif" panose="020A0603040505020204" pitchFamily="18" charset="0"/>
            </a:endParaRPr>
          </a:p>
          <a:p>
            <a:pPr lvl="0">
              <a:spcBef>
                <a:spcPts val="600"/>
              </a:spcBef>
            </a:pPr>
            <a:endParaRPr lang="pt-BR" sz="1200" dirty="0" smtClean="0">
              <a:solidFill>
                <a:schemeClr val="bg1">
                  <a:lumMod val="50000"/>
                </a:schemeClr>
              </a:solidFill>
              <a:latin typeface="PT Serif" panose="020A0603040505020204" pitchFamily="18" charset="0"/>
            </a:endParaRPr>
          </a:p>
        </p:txBody>
      </p:sp>
      <p:sp>
        <p:nvSpPr>
          <p:cNvPr id="7" name="Retângulo 6"/>
          <p:cNvSpPr/>
          <p:nvPr/>
        </p:nvSpPr>
        <p:spPr>
          <a:xfrm>
            <a:off x="2295729" y="1653701"/>
            <a:ext cx="4620544" cy="2752929"/>
          </a:xfrm>
          <a:prstGeom prst="rect">
            <a:avLst/>
          </a:prstGeom>
          <a:ln/>
          <a:effectLst>
            <a:outerShdw blurRad="50800" dist="38100" dir="8100000" algn="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pic>
        <p:nvPicPr>
          <p:cNvPr id="9" name="Picture 2" descr="RESULTADOS - AVM"/>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421765" y="573934"/>
            <a:ext cx="1068090" cy="651753"/>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m 9" descr="arvore2_3niveis"/>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r="17151"/>
          <a:stretch>
            <a:fillRect/>
          </a:stretch>
        </p:blipFill>
        <p:spPr bwMode="auto">
          <a:xfrm>
            <a:off x="2352932" y="2122860"/>
            <a:ext cx="4467225" cy="2390775"/>
          </a:xfrm>
          <a:prstGeom prst="rect">
            <a:avLst/>
          </a:prstGeom>
          <a:noFill/>
          <a:ln>
            <a:noFill/>
          </a:ln>
        </p:spPr>
      </p:pic>
      <p:sp>
        <p:nvSpPr>
          <p:cNvPr id="4" name="Retângulo 3"/>
          <p:cNvSpPr/>
          <p:nvPr/>
        </p:nvSpPr>
        <p:spPr>
          <a:xfrm>
            <a:off x="2352932" y="1787659"/>
            <a:ext cx="4572000" cy="461665"/>
          </a:xfrm>
          <a:prstGeom prst="rect">
            <a:avLst/>
          </a:prstGeom>
        </p:spPr>
        <p:txBody>
          <a:bodyPr>
            <a:spAutoFit/>
          </a:bodyPr>
          <a:lstStyle/>
          <a:p>
            <a:pPr algn="ctr"/>
            <a:r>
              <a:rPr lang="pt-BR" sz="1200" b="1" dirty="0">
                <a:latin typeface="PT Serif" panose="020A0603040505020204" pitchFamily="18" charset="0"/>
                <a:ea typeface="Calibri" panose="020F0502020204030204" pitchFamily="34" charset="0"/>
                <a:cs typeface="Times New Roman" panose="02020603050405020304" pitchFamily="18" charset="0"/>
              </a:rPr>
              <a:t>Árvore de Decisão para Resposta à </a:t>
            </a:r>
            <a:r>
              <a:rPr lang="pt-BR" sz="1200" b="1" dirty="0" smtClean="0">
                <a:latin typeface="PT Serif" panose="020A0603040505020204" pitchFamily="18" charset="0"/>
                <a:ea typeface="Calibri" panose="020F0502020204030204" pitchFamily="34" charset="0"/>
                <a:cs typeface="Times New Roman" panose="02020603050405020304" pitchFamily="18" charset="0"/>
              </a:rPr>
              <a:t>Campanha</a:t>
            </a:r>
            <a:br>
              <a:rPr lang="pt-BR" sz="1200" b="1" dirty="0" smtClean="0">
                <a:latin typeface="PT Serif" panose="020A0603040505020204" pitchFamily="18" charset="0"/>
                <a:ea typeface="Calibri" panose="020F0502020204030204" pitchFamily="34" charset="0"/>
                <a:cs typeface="Times New Roman" panose="02020603050405020304" pitchFamily="18" charset="0"/>
              </a:rPr>
            </a:br>
            <a:r>
              <a:rPr lang="pt-BR" sz="1200" b="1" dirty="0" smtClean="0">
                <a:latin typeface="PT Serif" panose="020A0603040505020204" pitchFamily="18" charset="0"/>
                <a:ea typeface="Calibri" panose="020F0502020204030204" pitchFamily="34" charset="0"/>
                <a:cs typeface="Times New Roman" panose="02020603050405020304" pitchFamily="18" charset="0"/>
              </a:rPr>
              <a:t>(3 </a:t>
            </a:r>
            <a:r>
              <a:rPr lang="pt-BR" sz="1200" b="1" dirty="0">
                <a:latin typeface="PT Serif" panose="020A0603040505020204" pitchFamily="18" charset="0"/>
                <a:ea typeface="Calibri" panose="020F0502020204030204" pitchFamily="34" charset="0"/>
                <a:cs typeface="Times New Roman" panose="02020603050405020304" pitchFamily="18" charset="0"/>
              </a:rPr>
              <a:t>primeiros níveis)</a:t>
            </a:r>
            <a:endParaRPr lang="pt-BR" sz="1200" dirty="0">
              <a:latin typeface="PT Serif" panose="020A0603040505020204" pitchFamily="18" charset="0"/>
            </a:endParaRPr>
          </a:p>
        </p:txBody>
      </p:sp>
    </p:spTree>
    <p:extLst>
      <p:ext uri="{BB962C8B-B14F-4D97-AF65-F5344CB8AC3E}">
        <p14:creationId xmlns:p14="http://schemas.microsoft.com/office/powerpoint/2010/main" val="4134106976"/>
      </p:ext>
    </p:extLst>
  </p:cSld>
  <p:clrMapOvr>
    <a:masterClrMapping/>
  </p:clrMapOvr>
  <mc:AlternateContent xmlns:mc="http://schemas.openxmlformats.org/markup-compatibility/2006" xmlns:p14="http://schemas.microsoft.com/office/powerpoint/2010/main">
    <mc:Choice Requires="p14">
      <p:transition p14:dur="300">
        <p14:reveal/>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39"/>
          <p:cNvSpPr txBox="1">
            <a:spLocks noGrp="1"/>
          </p:cNvSpPr>
          <p:nvPr>
            <p:ph type="title"/>
          </p:nvPr>
        </p:nvSpPr>
        <p:spPr>
          <a:xfrm>
            <a:off x="388955" y="338306"/>
            <a:ext cx="8366100" cy="76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Roadmap</a:t>
            </a:r>
            <a:endParaRPr dirty="0"/>
          </a:p>
        </p:txBody>
      </p:sp>
      <p:sp>
        <p:nvSpPr>
          <p:cNvPr id="377" name="Google Shape;377;p39"/>
          <p:cNvSpPr txBox="1">
            <a:spLocks noGrp="1"/>
          </p:cNvSpPr>
          <p:nvPr>
            <p:ph type="sldNum" idx="12"/>
          </p:nvPr>
        </p:nvSpPr>
        <p:spPr>
          <a:xfrm>
            <a:off x="4297650" y="4419838"/>
            <a:ext cx="548700" cy="39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fld id="{00000000-1234-1234-1234-123412341234}" type="slidenum">
              <a:rPr lang="en"/>
              <a:t>3</a:t>
            </a:fld>
            <a:endParaRPr/>
          </a:p>
        </p:txBody>
      </p:sp>
      <p:sp>
        <p:nvSpPr>
          <p:cNvPr id="378" name="Google Shape;378;p39"/>
          <p:cNvSpPr/>
          <p:nvPr/>
        </p:nvSpPr>
        <p:spPr>
          <a:xfrm>
            <a:off x="0" y="22186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39"/>
          <p:cNvSpPr/>
          <p:nvPr/>
        </p:nvSpPr>
        <p:spPr>
          <a:xfrm>
            <a:off x="0" y="22186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380" name="Google Shape;380;p39"/>
          <p:cNvGrpSpPr/>
          <p:nvPr/>
        </p:nvGrpSpPr>
        <p:grpSpPr>
          <a:xfrm>
            <a:off x="1786339" y="1551001"/>
            <a:ext cx="473400" cy="473400"/>
            <a:chOff x="1786339" y="1703401"/>
            <a:chExt cx="473400" cy="473400"/>
          </a:xfrm>
        </p:grpSpPr>
        <p:sp>
          <p:nvSpPr>
            <p:cNvPr id="381" name="Google Shape;381;p39"/>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erif"/>
                <a:ea typeface="PT Serif"/>
                <a:cs typeface="PT Serif"/>
                <a:sym typeface="PT Serif"/>
              </a:endParaRPr>
            </a:p>
          </p:txBody>
        </p:sp>
        <p:sp>
          <p:nvSpPr>
            <p:cNvPr id="382" name="Google Shape;382;p39"/>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PT Serif"/>
                  <a:ea typeface="PT Serif"/>
                  <a:cs typeface="PT Serif"/>
                  <a:sym typeface="PT Serif"/>
                </a:rPr>
                <a:t>1</a:t>
              </a:r>
              <a:endParaRPr sz="600">
                <a:solidFill>
                  <a:schemeClr val="dk2"/>
                </a:solidFill>
                <a:latin typeface="PT Serif"/>
                <a:ea typeface="PT Serif"/>
                <a:cs typeface="PT Serif"/>
                <a:sym typeface="PT Serif"/>
              </a:endParaRPr>
            </a:p>
          </p:txBody>
        </p:sp>
      </p:grpSp>
      <p:grpSp>
        <p:nvGrpSpPr>
          <p:cNvPr id="383" name="Google Shape;383;p39"/>
          <p:cNvGrpSpPr/>
          <p:nvPr/>
        </p:nvGrpSpPr>
        <p:grpSpPr>
          <a:xfrm>
            <a:off x="3814414" y="1551001"/>
            <a:ext cx="473400" cy="473400"/>
            <a:chOff x="3814414" y="1703401"/>
            <a:chExt cx="473400" cy="473400"/>
          </a:xfrm>
        </p:grpSpPr>
        <p:sp>
          <p:nvSpPr>
            <p:cNvPr id="384" name="Google Shape;384;p39"/>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erif"/>
                <a:ea typeface="PT Serif"/>
                <a:cs typeface="PT Serif"/>
                <a:sym typeface="PT Serif"/>
              </a:endParaRPr>
            </a:p>
          </p:txBody>
        </p:sp>
        <p:sp>
          <p:nvSpPr>
            <p:cNvPr id="385" name="Google Shape;385;p39"/>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PT Serif"/>
                  <a:ea typeface="PT Serif"/>
                  <a:cs typeface="PT Serif"/>
                  <a:sym typeface="PT Serif"/>
                </a:rPr>
                <a:t>3</a:t>
              </a:r>
              <a:endParaRPr sz="600">
                <a:solidFill>
                  <a:schemeClr val="dk2"/>
                </a:solidFill>
                <a:latin typeface="PT Serif"/>
                <a:ea typeface="PT Serif"/>
                <a:cs typeface="PT Serif"/>
                <a:sym typeface="PT Serif"/>
              </a:endParaRPr>
            </a:p>
          </p:txBody>
        </p:sp>
      </p:grpSp>
      <p:grpSp>
        <p:nvGrpSpPr>
          <p:cNvPr id="386" name="Google Shape;386;p39"/>
          <p:cNvGrpSpPr/>
          <p:nvPr/>
        </p:nvGrpSpPr>
        <p:grpSpPr>
          <a:xfrm>
            <a:off x="5842489" y="1551001"/>
            <a:ext cx="473400" cy="473400"/>
            <a:chOff x="5842489" y="1703401"/>
            <a:chExt cx="473400" cy="473400"/>
          </a:xfrm>
        </p:grpSpPr>
        <p:sp>
          <p:nvSpPr>
            <p:cNvPr id="387" name="Google Shape;387;p39"/>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erif"/>
                <a:ea typeface="PT Serif"/>
                <a:cs typeface="PT Serif"/>
                <a:sym typeface="PT Serif"/>
              </a:endParaRPr>
            </a:p>
          </p:txBody>
        </p:sp>
        <p:sp>
          <p:nvSpPr>
            <p:cNvPr id="388" name="Google Shape;388;p39"/>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PT Serif"/>
                  <a:ea typeface="PT Serif"/>
                  <a:cs typeface="PT Serif"/>
                  <a:sym typeface="PT Serif"/>
                </a:rPr>
                <a:t>5</a:t>
              </a:r>
              <a:endParaRPr sz="600">
                <a:solidFill>
                  <a:schemeClr val="dk2"/>
                </a:solidFill>
                <a:latin typeface="PT Serif"/>
                <a:ea typeface="PT Serif"/>
                <a:cs typeface="PT Serif"/>
                <a:sym typeface="PT Serif"/>
              </a:endParaRPr>
            </a:p>
          </p:txBody>
        </p:sp>
      </p:grpSp>
      <p:grpSp>
        <p:nvGrpSpPr>
          <p:cNvPr id="389" name="Google Shape;389;p39"/>
          <p:cNvGrpSpPr/>
          <p:nvPr/>
        </p:nvGrpSpPr>
        <p:grpSpPr>
          <a:xfrm>
            <a:off x="6880814" y="3423900"/>
            <a:ext cx="473400" cy="473400"/>
            <a:chOff x="6880814" y="3576300"/>
            <a:chExt cx="473400" cy="473400"/>
          </a:xfrm>
        </p:grpSpPr>
        <p:sp>
          <p:nvSpPr>
            <p:cNvPr id="390" name="Google Shape;390;p39"/>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erif"/>
                <a:ea typeface="PT Serif"/>
                <a:cs typeface="PT Serif"/>
                <a:sym typeface="PT Serif"/>
              </a:endParaRPr>
            </a:p>
          </p:txBody>
        </p:sp>
        <p:sp>
          <p:nvSpPr>
            <p:cNvPr id="391" name="Google Shape;391;p39"/>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PT Serif"/>
                  <a:ea typeface="PT Serif"/>
                  <a:cs typeface="PT Serif"/>
                  <a:sym typeface="PT Serif"/>
                </a:rPr>
                <a:t>6</a:t>
              </a:r>
              <a:endParaRPr sz="600">
                <a:solidFill>
                  <a:schemeClr val="dk2"/>
                </a:solidFill>
                <a:latin typeface="PT Serif"/>
                <a:ea typeface="PT Serif"/>
                <a:cs typeface="PT Serif"/>
                <a:sym typeface="PT Serif"/>
              </a:endParaRPr>
            </a:p>
          </p:txBody>
        </p:sp>
      </p:grpSp>
      <p:grpSp>
        <p:nvGrpSpPr>
          <p:cNvPr id="392" name="Google Shape;392;p39"/>
          <p:cNvGrpSpPr/>
          <p:nvPr/>
        </p:nvGrpSpPr>
        <p:grpSpPr>
          <a:xfrm>
            <a:off x="4852739" y="3423900"/>
            <a:ext cx="473400" cy="473400"/>
            <a:chOff x="4852739" y="3576300"/>
            <a:chExt cx="473400" cy="473400"/>
          </a:xfrm>
        </p:grpSpPr>
        <p:sp>
          <p:nvSpPr>
            <p:cNvPr id="393" name="Google Shape;393;p39"/>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erif"/>
                <a:ea typeface="PT Serif"/>
                <a:cs typeface="PT Serif"/>
                <a:sym typeface="PT Serif"/>
              </a:endParaRPr>
            </a:p>
          </p:txBody>
        </p:sp>
        <p:sp>
          <p:nvSpPr>
            <p:cNvPr id="394" name="Google Shape;394;p39"/>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PT Serif"/>
                  <a:ea typeface="PT Serif"/>
                  <a:cs typeface="PT Serif"/>
                  <a:sym typeface="PT Serif"/>
                </a:rPr>
                <a:t>4</a:t>
              </a:r>
              <a:endParaRPr sz="600">
                <a:solidFill>
                  <a:schemeClr val="dk2"/>
                </a:solidFill>
                <a:latin typeface="PT Serif"/>
                <a:ea typeface="PT Serif"/>
                <a:cs typeface="PT Serif"/>
                <a:sym typeface="PT Serif"/>
              </a:endParaRPr>
            </a:p>
          </p:txBody>
        </p:sp>
      </p:grpSp>
      <p:grpSp>
        <p:nvGrpSpPr>
          <p:cNvPr id="395" name="Google Shape;395;p39"/>
          <p:cNvGrpSpPr/>
          <p:nvPr/>
        </p:nvGrpSpPr>
        <p:grpSpPr>
          <a:xfrm>
            <a:off x="2824664" y="3423900"/>
            <a:ext cx="473400" cy="473400"/>
            <a:chOff x="2824664" y="3576300"/>
            <a:chExt cx="473400" cy="473400"/>
          </a:xfrm>
        </p:grpSpPr>
        <p:sp>
          <p:nvSpPr>
            <p:cNvPr id="396" name="Google Shape;396;p39"/>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T Serif"/>
                <a:ea typeface="PT Serif"/>
                <a:cs typeface="PT Serif"/>
                <a:sym typeface="PT Serif"/>
              </a:endParaRPr>
            </a:p>
          </p:txBody>
        </p:sp>
        <p:sp>
          <p:nvSpPr>
            <p:cNvPr id="397" name="Google Shape;397;p39"/>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PT Serif"/>
                  <a:ea typeface="PT Serif"/>
                  <a:cs typeface="PT Serif"/>
                  <a:sym typeface="PT Serif"/>
                </a:rPr>
                <a:t>2</a:t>
              </a:r>
              <a:endParaRPr sz="600">
                <a:solidFill>
                  <a:schemeClr val="dk2"/>
                </a:solidFill>
                <a:latin typeface="PT Serif"/>
                <a:ea typeface="PT Serif"/>
                <a:cs typeface="PT Serif"/>
                <a:sym typeface="PT Serif"/>
              </a:endParaRPr>
            </a:p>
          </p:txBody>
        </p:sp>
      </p:grpSp>
      <p:sp>
        <p:nvSpPr>
          <p:cNvPr id="398" name="Google Shape;398;p39"/>
          <p:cNvSpPr txBox="1"/>
          <p:nvPr/>
        </p:nvSpPr>
        <p:spPr>
          <a:xfrm>
            <a:off x="1379850" y="10037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dirty="0" smtClean="0">
                <a:solidFill>
                  <a:schemeClr val="dk2"/>
                </a:solidFill>
                <a:latin typeface="PT Serif"/>
                <a:ea typeface="PT Serif"/>
                <a:cs typeface="PT Serif"/>
                <a:sym typeface="PT Serif"/>
              </a:rPr>
              <a:t>1. Entendendo o Desafio</a:t>
            </a:r>
            <a:endParaRPr sz="900" dirty="0">
              <a:solidFill>
                <a:schemeClr val="dk2"/>
              </a:solidFill>
              <a:latin typeface="PT Serif"/>
              <a:ea typeface="PT Serif"/>
              <a:cs typeface="PT Serif"/>
              <a:sym typeface="PT Serif"/>
            </a:endParaRPr>
          </a:p>
        </p:txBody>
      </p:sp>
      <p:sp>
        <p:nvSpPr>
          <p:cNvPr id="399" name="Google Shape;399;p39"/>
          <p:cNvSpPr txBox="1"/>
          <p:nvPr/>
        </p:nvSpPr>
        <p:spPr>
          <a:xfrm>
            <a:off x="3377205" y="1003700"/>
            <a:ext cx="1286400" cy="533400"/>
          </a:xfrm>
          <a:prstGeom prst="rect">
            <a:avLst/>
          </a:prstGeom>
          <a:noFill/>
          <a:ln>
            <a:noFill/>
          </a:ln>
        </p:spPr>
        <p:txBody>
          <a:bodyPr spcFirstLastPara="1" wrap="square" lIns="0" tIns="0" rIns="0" bIns="0" anchor="b" anchorCtr="0">
            <a:noAutofit/>
          </a:bodyPr>
          <a:lstStyle/>
          <a:p>
            <a:pPr lvl="0" algn="ctr"/>
            <a:r>
              <a:rPr lang="en" sz="900" dirty="0" smtClean="0">
                <a:solidFill>
                  <a:schemeClr val="dk2"/>
                </a:solidFill>
                <a:latin typeface="PT Serif"/>
                <a:ea typeface="PT Serif"/>
                <a:cs typeface="PT Serif"/>
                <a:sym typeface="PT Serif"/>
              </a:rPr>
              <a:t>3. </a:t>
            </a:r>
            <a:r>
              <a:rPr lang="en" sz="900" dirty="0">
                <a:solidFill>
                  <a:schemeClr val="dk2"/>
                </a:solidFill>
                <a:latin typeface="PT Serif"/>
                <a:ea typeface="PT Serif"/>
                <a:cs typeface="PT Serif"/>
                <a:sym typeface="PT Serif"/>
              </a:rPr>
              <a:t>Expandindo </a:t>
            </a:r>
            <a:r>
              <a:rPr lang="en" sz="900" dirty="0" smtClean="0">
                <a:solidFill>
                  <a:schemeClr val="dk2"/>
                </a:solidFill>
                <a:latin typeface="PT Serif"/>
                <a:ea typeface="PT Serif"/>
                <a:cs typeface="PT Serif"/>
                <a:sym typeface="PT Serif"/>
              </a:rPr>
              <a:t>Horizontes</a:t>
            </a:r>
            <a:endParaRPr sz="900" dirty="0">
              <a:solidFill>
                <a:schemeClr val="dk2"/>
              </a:solidFill>
              <a:latin typeface="PT Serif"/>
              <a:ea typeface="PT Serif"/>
              <a:cs typeface="PT Serif"/>
              <a:sym typeface="PT Serif"/>
            </a:endParaRPr>
          </a:p>
        </p:txBody>
      </p:sp>
      <p:sp>
        <p:nvSpPr>
          <p:cNvPr id="400" name="Google Shape;400;p39"/>
          <p:cNvSpPr txBox="1"/>
          <p:nvPr/>
        </p:nvSpPr>
        <p:spPr>
          <a:xfrm>
            <a:off x="5436010" y="10037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dirty="0" smtClean="0">
                <a:solidFill>
                  <a:schemeClr val="dk2"/>
                </a:solidFill>
                <a:latin typeface="PT Serif"/>
                <a:ea typeface="PT Serif"/>
                <a:cs typeface="PT Serif"/>
                <a:sym typeface="PT Serif"/>
              </a:rPr>
              <a:t>5. Próximos Passos</a:t>
            </a:r>
            <a:endParaRPr sz="900" dirty="0">
              <a:solidFill>
                <a:schemeClr val="dk2"/>
              </a:solidFill>
              <a:latin typeface="PT Serif"/>
              <a:ea typeface="PT Serif"/>
              <a:cs typeface="PT Serif"/>
              <a:sym typeface="PT Serif"/>
            </a:endParaRPr>
          </a:p>
        </p:txBody>
      </p:sp>
      <p:sp>
        <p:nvSpPr>
          <p:cNvPr id="401" name="Google Shape;401;p39"/>
          <p:cNvSpPr txBox="1"/>
          <p:nvPr/>
        </p:nvSpPr>
        <p:spPr>
          <a:xfrm>
            <a:off x="2418175" y="39112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dirty="0" smtClean="0">
                <a:solidFill>
                  <a:schemeClr val="dk2"/>
                </a:solidFill>
                <a:latin typeface="PT Serif"/>
                <a:ea typeface="PT Serif"/>
                <a:cs typeface="PT Serif"/>
                <a:sym typeface="PT Serif"/>
              </a:rPr>
              <a:t>2. Quem são nossos clientes?</a:t>
            </a:r>
            <a:endParaRPr sz="900" dirty="0">
              <a:solidFill>
                <a:schemeClr val="dk2"/>
              </a:solidFill>
              <a:latin typeface="PT Serif"/>
              <a:ea typeface="PT Serif"/>
              <a:cs typeface="PT Serif"/>
              <a:sym typeface="PT Serif"/>
            </a:endParaRPr>
          </a:p>
        </p:txBody>
      </p:sp>
      <p:sp>
        <p:nvSpPr>
          <p:cNvPr id="402" name="Google Shape;402;p39"/>
          <p:cNvSpPr txBox="1"/>
          <p:nvPr/>
        </p:nvSpPr>
        <p:spPr>
          <a:xfrm>
            <a:off x="4446255" y="3911200"/>
            <a:ext cx="1286400" cy="533400"/>
          </a:xfrm>
          <a:prstGeom prst="rect">
            <a:avLst/>
          </a:prstGeom>
          <a:noFill/>
          <a:ln>
            <a:noFill/>
          </a:ln>
        </p:spPr>
        <p:txBody>
          <a:bodyPr spcFirstLastPara="1" wrap="square" lIns="0" tIns="0" rIns="0" bIns="0" anchor="t" anchorCtr="0">
            <a:noAutofit/>
          </a:bodyPr>
          <a:lstStyle/>
          <a:p>
            <a:pPr algn="ctr"/>
            <a:r>
              <a:rPr lang="en" sz="900" dirty="0" smtClean="0">
                <a:solidFill>
                  <a:schemeClr val="dk2"/>
                </a:solidFill>
                <a:latin typeface="PT Serif"/>
                <a:ea typeface="PT Serif"/>
                <a:cs typeface="PT Serif"/>
                <a:sym typeface="PT Serif"/>
              </a:rPr>
              <a:t>4. </a:t>
            </a:r>
            <a:r>
              <a:rPr lang="pt-BR" sz="900" dirty="0">
                <a:solidFill>
                  <a:schemeClr val="dk2"/>
                </a:solidFill>
                <a:latin typeface="PT Serif"/>
                <a:ea typeface="PT Serif"/>
                <a:cs typeface="PT Serif"/>
                <a:sym typeface="PT Serif"/>
              </a:rPr>
              <a:t>A Campanha de </a:t>
            </a:r>
            <a:r>
              <a:rPr lang="pt-BR" sz="900" dirty="0" err="1" smtClean="0">
                <a:solidFill>
                  <a:schemeClr val="dk2"/>
                </a:solidFill>
                <a:latin typeface="PT Serif"/>
                <a:ea typeface="PT Serif"/>
                <a:cs typeface="PT Serif"/>
                <a:sym typeface="PT Serif"/>
              </a:rPr>
              <a:t>Marketiing</a:t>
            </a:r>
            <a:endParaRPr lang="pt-BR" sz="900" dirty="0">
              <a:solidFill>
                <a:schemeClr val="dk2"/>
              </a:solidFill>
              <a:latin typeface="PT Serif"/>
              <a:ea typeface="PT Serif"/>
              <a:cs typeface="PT Serif"/>
              <a:sym typeface="PT Serif"/>
            </a:endParaRPr>
          </a:p>
        </p:txBody>
      </p:sp>
      <p:sp>
        <p:nvSpPr>
          <p:cNvPr id="403" name="Google Shape;403;p39"/>
          <p:cNvSpPr txBox="1"/>
          <p:nvPr/>
        </p:nvSpPr>
        <p:spPr>
          <a:xfrm>
            <a:off x="6474335" y="39112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dirty="0" smtClean="0">
                <a:solidFill>
                  <a:schemeClr val="dk2"/>
                </a:solidFill>
                <a:latin typeface="PT Serif"/>
                <a:ea typeface="PT Serif"/>
                <a:cs typeface="PT Serif"/>
                <a:sym typeface="PT Serif"/>
              </a:rPr>
              <a:t>6. Perguntas</a:t>
            </a:r>
            <a:endParaRPr sz="900" dirty="0">
              <a:solidFill>
                <a:schemeClr val="dk2"/>
              </a:solidFill>
              <a:latin typeface="PT Serif"/>
              <a:ea typeface="PT Serif"/>
              <a:cs typeface="PT Serif"/>
              <a:sym typeface="PT Serif"/>
            </a:endParaRPr>
          </a:p>
        </p:txBody>
      </p:sp>
    </p:spTree>
  </p:cSld>
  <p:clrMapOvr>
    <a:masterClrMapping/>
  </p:clrMapOvr>
  <mc:AlternateContent xmlns:mc="http://schemas.openxmlformats.org/markup-compatibility/2006" xmlns:p14="http://schemas.microsoft.com/office/powerpoint/2010/main">
    <mc:Choice Requires="p14">
      <p:transition p14:dur="300">
        <p14:reveal/>
      </p:transition>
    </mc:Choice>
    <mc:Fallback xmlns="">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pic>
        <p:nvPicPr>
          <p:cNvPr id="5" name="Imagem 4"/>
          <p:cNvPicPr/>
          <p:nvPr/>
        </p:nvPicPr>
        <p:blipFill>
          <a:blip r:embed="rId3">
            <a:extLst>
              <a:ext uri="{28A0092B-C50C-407E-A947-70E740481C1C}">
                <a14:useLocalDpi xmlns:a14="http://schemas.microsoft.com/office/drawing/2010/main" val="0"/>
              </a:ext>
            </a:extLst>
          </a:blip>
          <a:srcRect/>
          <a:stretch>
            <a:fillRect/>
          </a:stretch>
        </p:blipFill>
        <p:spPr bwMode="auto">
          <a:xfrm>
            <a:off x="1887897" y="1507787"/>
            <a:ext cx="5816410" cy="2728482"/>
          </a:xfrm>
          <a:prstGeom prst="rect">
            <a:avLst/>
          </a:prstGeom>
          <a:noFill/>
          <a:ln>
            <a:noFill/>
          </a:ln>
        </p:spPr>
      </p:pic>
      <p:sp>
        <p:nvSpPr>
          <p:cNvPr id="10" name="Google Shape;57;p13"/>
          <p:cNvSpPr txBox="1"/>
          <p:nvPr/>
        </p:nvSpPr>
        <p:spPr>
          <a:xfrm>
            <a:off x="1489855" y="865762"/>
            <a:ext cx="7167762" cy="359925"/>
          </a:xfrm>
          <a:prstGeom prst="rect">
            <a:avLst/>
          </a:prstGeom>
          <a:noFill/>
          <a:ln>
            <a:noFill/>
          </a:ln>
        </p:spPr>
        <p:txBody>
          <a:bodyPr spcFirstLastPara="1" wrap="square" lIns="91425" tIns="91425" rIns="91425" bIns="91425" anchor="t" anchorCtr="0">
            <a:noAutofit/>
          </a:bodyPr>
          <a:lstStyle/>
          <a:p>
            <a:r>
              <a:rPr lang="pt-BR" dirty="0" smtClean="0">
                <a:solidFill>
                  <a:schemeClr val="tx1"/>
                </a:solidFill>
                <a:latin typeface="PT Serif" panose="020A0603040505020204" pitchFamily="18" charset="0"/>
              </a:rPr>
              <a:t>As métricas obtidas foram as seguintes:</a:t>
            </a:r>
            <a:endParaRPr lang="pt-BR" sz="1200" dirty="0" smtClean="0">
              <a:solidFill>
                <a:schemeClr val="tx1"/>
              </a:solidFill>
              <a:latin typeface="PT Serif" panose="020A0603040505020204" pitchFamily="18" charset="0"/>
            </a:endParaRPr>
          </a:p>
        </p:txBody>
      </p:sp>
      <p:pic>
        <p:nvPicPr>
          <p:cNvPr id="11" name="Picture 2" descr="RESULTADOS - AVM"/>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421765" y="573934"/>
            <a:ext cx="1068090" cy="651753"/>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57;p13"/>
          <p:cNvSpPr txBox="1"/>
          <p:nvPr/>
        </p:nvSpPr>
        <p:spPr>
          <a:xfrm>
            <a:off x="1613068" y="4413114"/>
            <a:ext cx="7167762" cy="359925"/>
          </a:xfrm>
          <a:prstGeom prst="rect">
            <a:avLst/>
          </a:prstGeom>
          <a:noFill/>
          <a:ln>
            <a:noFill/>
          </a:ln>
        </p:spPr>
        <p:txBody>
          <a:bodyPr spcFirstLastPara="1" wrap="square" lIns="91425" tIns="91425" rIns="91425" bIns="91425" anchor="t" anchorCtr="0">
            <a:noAutofit/>
          </a:bodyPr>
          <a:lstStyle/>
          <a:p>
            <a:pPr algn="r"/>
            <a:r>
              <a:rPr lang="pt-BR" sz="1200" dirty="0" smtClean="0">
                <a:solidFill>
                  <a:schemeClr val="bg1">
                    <a:lumMod val="50000"/>
                  </a:schemeClr>
                </a:solidFill>
                <a:latin typeface="PT Serif" panose="020A0603040505020204" pitchFamily="18" charset="0"/>
              </a:rPr>
              <a:t>(calma, já vai ficar mais fácil de entender...)</a:t>
            </a:r>
            <a:endParaRPr lang="pt-BR" sz="1200" dirty="0" smtClean="0">
              <a:solidFill>
                <a:schemeClr val="bg1">
                  <a:lumMod val="50000"/>
                </a:schemeClr>
              </a:solidFill>
              <a:latin typeface="PT Serif" panose="020A0603040505020204" pitchFamily="18" charset="0"/>
            </a:endParaRPr>
          </a:p>
        </p:txBody>
      </p:sp>
    </p:spTree>
    <p:extLst>
      <p:ext uri="{BB962C8B-B14F-4D97-AF65-F5344CB8AC3E}">
        <p14:creationId xmlns:p14="http://schemas.microsoft.com/office/powerpoint/2010/main" val="141939011"/>
      </p:ext>
    </p:extLst>
  </p:cSld>
  <p:clrMapOvr>
    <a:masterClrMapping/>
  </p:clrMapOvr>
  <mc:AlternateContent xmlns:mc="http://schemas.openxmlformats.org/markup-compatibility/2006" xmlns:p14="http://schemas.microsoft.com/office/powerpoint/2010/main">
    <mc:Choice Requires="p14">
      <p:transition p14:dur="300">
        <p14:reveal/>
      </p:transition>
    </mc:Choice>
    <mc:Fallback xmlns="">
      <p:transition>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7" name="Google Shape;57;p13"/>
          <p:cNvSpPr txBox="1"/>
          <p:nvPr/>
        </p:nvSpPr>
        <p:spPr>
          <a:xfrm>
            <a:off x="421765" y="1338423"/>
            <a:ext cx="3848678" cy="3533121"/>
          </a:xfrm>
          <a:prstGeom prst="rect">
            <a:avLst/>
          </a:prstGeom>
          <a:noFill/>
          <a:ln>
            <a:noFill/>
          </a:ln>
        </p:spPr>
        <p:txBody>
          <a:bodyPr spcFirstLastPara="1" wrap="square" lIns="91425" tIns="91425" rIns="91425" bIns="91425" anchor="t" anchorCtr="0">
            <a:noAutofit/>
          </a:bodyPr>
          <a:lstStyle/>
          <a:p>
            <a:pPr marL="171450" indent="-171450">
              <a:buFont typeface="Arial" panose="020B0604020202020204" pitchFamily="34" charset="0"/>
              <a:buChar char="•"/>
            </a:pPr>
            <a:r>
              <a:rPr lang="pt-BR" dirty="0" smtClean="0">
                <a:solidFill>
                  <a:schemeClr val="bg1">
                    <a:lumMod val="50000"/>
                  </a:schemeClr>
                </a:solidFill>
                <a:latin typeface="PT Serif" panose="020A0603040505020204" pitchFamily="18" charset="0"/>
              </a:rPr>
              <a:t>O </a:t>
            </a:r>
            <a:r>
              <a:rPr lang="pt-BR" b="1" dirty="0" err="1">
                <a:solidFill>
                  <a:schemeClr val="bg1">
                    <a:lumMod val="50000"/>
                  </a:schemeClr>
                </a:solidFill>
                <a:latin typeface="PT Serif" panose="020A0603040505020204" pitchFamily="18" charset="0"/>
              </a:rPr>
              <a:t>cutoff</a:t>
            </a:r>
            <a:r>
              <a:rPr lang="pt-BR" b="1" dirty="0">
                <a:solidFill>
                  <a:schemeClr val="bg1">
                    <a:lumMod val="50000"/>
                  </a:schemeClr>
                </a:solidFill>
                <a:latin typeface="PT Serif" panose="020A0603040505020204" pitchFamily="18" charset="0"/>
              </a:rPr>
              <a:t> em 0,3</a:t>
            </a:r>
            <a:r>
              <a:rPr lang="pt-BR" dirty="0">
                <a:solidFill>
                  <a:schemeClr val="bg1">
                    <a:lumMod val="50000"/>
                  </a:schemeClr>
                </a:solidFill>
                <a:latin typeface="PT Serif" panose="020A0603040505020204" pitchFamily="18" charset="0"/>
              </a:rPr>
              <a:t> </a:t>
            </a:r>
            <a:r>
              <a:rPr lang="pt-BR" dirty="0" smtClean="0">
                <a:solidFill>
                  <a:schemeClr val="bg1">
                    <a:lumMod val="50000"/>
                  </a:schemeClr>
                </a:solidFill>
                <a:latin typeface="PT Serif" panose="020A0603040505020204" pitchFamily="18" charset="0"/>
              </a:rPr>
              <a:t>apresentou </a:t>
            </a:r>
            <a:r>
              <a:rPr lang="pt-BR" dirty="0">
                <a:solidFill>
                  <a:schemeClr val="bg1">
                    <a:lumMod val="50000"/>
                  </a:schemeClr>
                </a:solidFill>
                <a:latin typeface="PT Serif" panose="020A0603040505020204" pitchFamily="18" charset="0"/>
              </a:rPr>
              <a:t>as maiores </a:t>
            </a:r>
            <a:r>
              <a:rPr lang="pt-BR" dirty="0" smtClean="0">
                <a:solidFill>
                  <a:schemeClr val="bg1">
                    <a:lumMod val="50000"/>
                  </a:schemeClr>
                </a:solidFill>
                <a:latin typeface="PT Serif" panose="020A0603040505020204" pitchFamily="18" charset="0"/>
              </a:rPr>
              <a:t>previsões de lucro médio </a:t>
            </a:r>
            <a:r>
              <a:rPr lang="pt-BR" dirty="0">
                <a:solidFill>
                  <a:schemeClr val="bg1">
                    <a:lumMod val="50000"/>
                  </a:schemeClr>
                </a:solidFill>
                <a:latin typeface="PT Serif" panose="020A0603040505020204" pitchFamily="18" charset="0"/>
              </a:rPr>
              <a:t>e pessimista, ao passo que 0,25 traz uma previsão otimista 17,8% maior, porem com previsão pessimista 52,2% </a:t>
            </a:r>
            <a:r>
              <a:rPr lang="pt-BR" dirty="0" smtClean="0">
                <a:solidFill>
                  <a:schemeClr val="bg1">
                    <a:lumMod val="50000"/>
                  </a:schemeClr>
                </a:solidFill>
                <a:latin typeface="PT Serif" panose="020A0603040505020204" pitchFamily="18" charset="0"/>
              </a:rPr>
              <a:t>inferior.</a:t>
            </a:r>
          </a:p>
          <a:p>
            <a:endParaRPr lang="pt-BR" dirty="0" smtClean="0">
              <a:latin typeface="PT Serif" panose="020A0603040505020204" pitchFamily="18" charset="0"/>
            </a:endParaRPr>
          </a:p>
          <a:p>
            <a:pPr marL="171450" indent="-171450">
              <a:buFont typeface="Arial" panose="020B0604020202020204" pitchFamily="34" charset="0"/>
              <a:buChar char="•"/>
            </a:pPr>
            <a:r>
              <a:rPr lang="pt-BR" b="1" u="sng" dirty="0" smtClean="0">
                <a:latin typeface="PT Serif" panose="020A0603040505020204" pitchFamily="18" charset="0"/>
              </a:rPr>
              <a:t>A </a:t>
            </a:r>
            <a:r>
              <a:rPr lang="pt-BR" b="1" u="sng" dirty="0">
                <a:latin typeface="PT Serif" panose="020A0603040505020204" pitchFamily="18" charset="0"/>
              </a:rPr>
              <a:t>recomendação é pelo </a:t>
            </a:r>
            <a:r>
              <a:rPr lang="pt-BR" b="1" u="sng" dirty="0" err="1">
                <a:latin typeface="PT Serif" panose="020A0603040505020204" pitchFamily="18" charset="0"/>
              </a:rPr>
              <a:t>cutoff</a:t>
            </a:r>
            <a:r>
              <a:rPr lang="pt-BR" b="1" u="sng" dirty="0">
                <a:latin typeface="PT Serif" panose="020A0603040505020204" pitchFamily="18" charset="0"/>
              </a:rPr>
              <a:t> em </a:t>
            </a:r>
            <a:r>
              <a:rPr lang="pt-BR" b="1" u="sng" dirty="0" smtClean="0">
                <a:latin typeface="PT Serif" panose="020A0603040505020204" pitchFamily="18" charset="0"/>
              </a:rPr>
              <a:t>0,3</a:t>
            </a:r>
            <a:r>
              <a:rPr lang="pt-BR" dirty="0" smtClean="0">
                <a:latin typeface="PT Serif" panose="020A0603040505020204" pitchFamily="18" charset="0"/>
              </a:rPr>
              <a:t>.</a:t>
            </a:r>
          </a:p>
          <a:p>
            <a:pPr marL="171450" indent="-171450">
              <a:buFont typeface="Arial" panose="020B0604020202020204" pitchFamily="34" charset="0"/>
              <a:buChar char="•"/>
            </a:pPr>
            <a:endParaRPr lang="pt-BR" dirty="0" smtClean="0">
              <a:latin typeface="PT Serif" panose="020A0603040505020204" pitchFamily="18" charset="0"/>
            </a:endParaRPr>
          </a:p>
          <a:p>
            <a:pPr marL="171450" indent="-171450">
              <a:buFont typeface="Arial" panose="020B0604020202020204" pitchFamily="34" charset="0"/>
              <a:buChar char="•"/>
            </a:pPr>
            <a:r>
              <a:rPr lang="pt-BR" dirty="0" err="1" smtClean="0">
                <a:solidFill>
                  <a:schemeClr val="bg1">
                    <a:lumMod val="50000"/>
                  </a:schemeClr>
                </a:solidFill>
                <a:latin typeface="PT Serif" panose="020A0603040505020204" pitchFamily="18" charset="0"/>
              </a:rPr>
              <a:t>Cutoffs</a:t>
            </a:r>
            <a:r>
              <a:rPr lang="pt-BR" dirty="0" smtClean="0">
                <a:solidFill>
                  <a:schemeClr val="bg1">
                    <a:lumMod val="50000"/>
                  </a:schemeClr>
                </a:solidFill>
                <a:latin typeface="PT Serif" panose="020A0603040505020204" pitchFamily="18" charset="0"/>
              </a:rPr>
              <a:t> </a:t>
            </a:r>
            <a:r>
              <a:rPr lang="pt-BR" dirty="0">
                <a:solidFill>
                  <a:schemeClr val="bg1">
                    <a:lumMod val="50000"/>
                  </a:schemeClr>
                </a:solidFill>
                <a:latin typeface="PT Serif" panose="020A0603040505020204" pitchFamily="18" charset="0"/>
              </a:rPr>
              <a:t>entre 0,35 e 0,6 podem ser empregados caso deseje-se promover uma campanha menor (visando reduções de custo), </a:t>
            </a:r>
            <a:r>
              <a:rPr lang="pt-BR" dirty="0" smtClean="0">
                <a:solidFill>
                  <a:schemeClr val="bg1">
                    <a:lumMod val="50000"/>
                  </a:schemeClr>
                </a:solidFill>
                <a:latin typeface="PT Serif" panose="020A0603040505020204" pitchFamily="18" charset="0"/>
              </a:rPr>
              <a:t>porém </a:t>
            </a:r>
            <a:r>
              <a:rPr lang="pt-BR" dirty="0">
                <a:solidFill>
                  <a:schemeClr val="bg1">
                    <a:lumMod val="50000"/>
                  </a:schemeClr>
                </a:solidFill>
                <a:latin typeface="PT Serif" panose="020A0603040505020204" pitchFamily="18" charset="0"/>
              </a:rPr>
              <a:t>com </a:t>
            </a:r>
            <a:r>
              <a:rPr lang="pt-BR" dirty="0" smtClean="0">
                <a:solidFill>
                  <a:schemeClr val="bg1">
                    <a:lumMod val="50000"/>
                  </a:schemeClr>
                </a:solidFill>
                <a:latin typeface="PT Serif" panose="020A0603040505020204" pitchFamily="18" charset="0"/>
              </a:rPr>
              <a:t>perspectivas </a:t>
            </a:r>
            <a:r>
              <a:rPr lang="pt-BR" dirty="0">
                <a:solidFill>
                  <a:schemeClr val="bg1">
                    <a:lumMod val="50000"/>
                  </a:schemeClr>
                </a:solidFill>
                <a:latin typeface="PT Serif" panose="020A0603040505020204" pitchFamily="18" charset="0"/>
              </a:rPr>
              <a:t>de lucro significativamente menores.</a:t>
            </a:r>
            <a:endParaRPr lang="pt-BR" sz="1200" dirty="0" smtClean="0">
              <a:solidFill>
                <a:schemeClr val="bg1">
                  <a:lumMod val="50000"/>
                </a:schemeClr>
              </a:solidFill>
              <a:latin typeface="PT Serif" panose="020A0603040505020204" pitchFamily="18" charset="0"/>
            </a:endParaRPr>
          </a:p>
        </p:txBody>
      </p:sp>
      <p:sp>
        <p:nvSpPr>
          <p:cNvPr id="13" name="Retângulo 12"/>
          <p:cNvSpPr/>
          <p:nvPr/>
        </p:nvSpPr>
        <p:spPr>
          <a:xfrm>
            <a:off x="4147663" y="4165784"/>
            <a:ext cx="4388437" cy="618209"/>
          </a:xfrm>
          <a:prstGeom prst="rect">
            <a:avLst/>
          </a:prstGeom>
          <a:ln/>
          <a:effectLst>
            <a:outerShdw blurRad="50800" dist="38100" dir="8100000" algn="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lvl="0" algn="ctr"/>
            <a:r>
              <a:rPr lang="pt-BR" b="1" dirty="0">
                <a:solidFill>
                  <a:schemeClr val="tx1"/>
                </a:solidFill>
                <a:latin typeface="PT Serif" panose="020A0603040505020204" charset="0"/>
              </a:rPr>
              <a:t> </a:t>
            </a:r>
            <a:r>
              <a:rPr lang="pt-BR" b="1" dirty="0" smtClean="0">
                <a:solidFill>
                  <a:schemeClr val="tx1"/>
                </a:solidFill>
                <a:latin typeface="PT Serif" panose="020A0603040505020204" charset="0"/>
              </a:rPr>
              <a:t>Então, considerando o </a:t>
            </a:r>
            <a:r>
              <a:rPr lang="pt-BR" b="1" dirty="0" err="1" smtClean="0">
                <a:solidFill>
                  <a:schemeClr val="tx1"/>
                </a:solidFill>
                <a:latin typeface="PT Serif" panose="020A0603040505020204" charset="0"/>
              </a:rPr>
              <a:t>cutoff</a:t>
            </a:r>
            <a:r>
              <a:rPr lang="pt-BR" b="1" dirty="0" smtClean="0">
                <a:solidFill>
                  <a:schemeClr val="tx1"/>
                </a:solidFill>
                <a:latin typeface="PT Serif" panose="020A0603040505020204" charset="0"/>
              </a:rPr>
              <a:t> em 0,3 teríamos...</a:t>
            </a:r>
            <a:endParaRPr lang="pt-BR" sz="1200" dirty="0">
              <a:solidFill>
                <a:schemeClr val="tx1"/>
              </a:solidFill>
              <a:latin typeface="PT Serif" panose="020A0603040505020204" pitchFamily="18" charset="0"/>
            </a:endParaRPr>
          </a:p>
        </p:txBody>
      </p:sp>
      <p:pic>
        <p:nvPicPr>
          <p:cNvPr id="14" name="Picture 2" descr="RESULTADOS - AVM"/>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421765" y="573934"/>
            <a:ext cx="1068090" cy="651753"/>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57;p13"/>
          <p:cNvSpPr txBox="1"/>
          <p:nvPr/>
        </p:nvSpPr>
        <p:spPr>
          <a:xfrm>
            <a:off x="1489855" y="612840"/>
            <a:ext cx="7167762" cy="525296"/>
          </a:xfrm>
          <a:prstGeom prst="rect">
            <a:avLst/>
          </a:prstGeom>
          <a:noFill/>
          <a:ln>
            <a:noFill/>
          </a:ln>
        </p:spPr>
        <p:txBody>
          <a:bodyPr spcFirstLastPara="1" wrap="square" lIns="91425" tIns="91425" rIns="91425" bIns="91425" anchor="t" anchorCtr="0">
            <a:noAutofit/>
          </a:bodyPr>
          <a:lstStyle/>
          <a:p>
            <a:pPr algn="ctr"/>
            <a:r>
              <a:rPr lang="pt-BR" b="1" dirty="0">
                <a:latin typeface="PT Serif" panose="020A0603040505020204" pitchFamily="18" charset="0"/>
              </a:rPr>
              <a:t>Simulação de Lucro Previsto da Campanha, com Modelo Árvore de Decisão, para cada Dez Mil Clientes Cadastrados na Base de Dados</a:t>
            </a:r>
            <a:endParaRPr lang="pt-BR" dirty="0" smtClean="0">
              <a:solidFill>
                <a:schemeClr val="tx1"/>
              </a:solidFill>
              <a:latin typeface="PT Serif" panose="020A0603040505020204" pitchFamily="18" charset="0"/>
            </a:endParaRPr>
          </a:p>
        </p:txBody>
      </p:sp>
      <p:pic>
        <p:nvPicPr>
          <p:cNvPr id="17" name="Imagem 16"/>
          <p:cNvPicPr/>
          <p:nvPr/>
        </p:nvPicPr>
        <p:blipFill>
          <a:blip r:embed="rId5">
            <a:extLst>
              <a:ext uri="{28A0092B-C50C-407E-A947-70E740481C1C}">
                <a14:useLocalDpi xmlns:a14="http://schemas.microsoft.com/office/drawing/2010/main" val="0"/>
              </a:ext>
            </a:extLst>
          </a:blip>
          <a:srcRect/>
          <a:stretch>
            <a:fillRect/>
          </a:stretch>
        </p:blipFill>
        <p:spPr bwMode="auto">
          <a:xfrm>
            <a:off x="4732157" y="1338423"/>
            <a:ext cx="3219450" cy="2714625"/>
          </a:xfrm>
          <a:prstGeom prst="rect">
            <a:avLst/>
          </a:prstGeom>
          <a:noFill/>
          <a:ln>
            <a:noFill/>
          </a:ln>
        </p:spPr>
      </p:pic>
    </p:spTree>
    <p:extLst>
      <p:ext uri="{BB962C8B-B14F-4D97-AF65-F5344CB8AC3E}">
        <p14:creationId xmlns:p14="http://schemas.microsoft.com/office/powerpoint/2010/main" val="1411741983"/>
      </p:ext>
    </p:extLst>
  </p:cSld>
  <p:clrMapOvr>
    <a:masterClrMapping/>
  </p:clrMapOvr>
  <mc:AlternateContent xmlns:mc="http://schemas.openxmlformats.org/markup-compatibility/2006" xmlns:p14="http://schemas.microsoft.com/office/powerpoint/2010/main">
    <mc:Choice Requires="p14">
      <p:transition p14:dur="300">
        <p14:reveal/>
      </p:transition>
    </mc:Choice>
    <mc:Fallback xmlns="">
      <p:transition>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7"/>
          <p:cNvSpPr txBox="1">
            <a:spLocks noGrp="1"/>
          </p:cNvSpPr>
          <p:nvPr>
            <p:ph type="ctrTitle" idx="4294967295"/>
          </p:nvPr>
        </p:nvSpPr>
        <p:spPr>
          <a:xfrm>
            <a:off x="1154250" y="1583344"/>
            <a:ext cx="68355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sz="6000" dirty="0" smtClean="0">
                <a:solidFill>
                  <a:srgbClr val="FFFFFF"/>
                </a:solidFill>
              </a:rPr>
              <a:t>$ 3.162,57</a:t>
            </a:r>
            <a:endParaRPr sz="6000" dirty="0">
              <a:solidFill>
                <a:srgbClr val="FFFFFF"/>
              </a:solidFill>
            </a:endParaRPr>
          </a:p>
        </p:txBody>
      </p:sp>
      <p:sp>
        <p:nvSpPr>
          <p:cNvPr id="195" name="Google Shape;195;p27"/>
          <p:cNvSpPr txBox="1">
            <a:spLocks noGrp="1"/>
          </p:cNvSpPr>
          <p:nvPr>
            <p:ph type="subTitle" idx="4294967295"/>
          </p:nvPr>
        </p:nvSpPr>
        <p:spPr>
          <a:xfrm>
            <a:off x="1154250" y="2672285"/>
            <a:ext cx="68355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dirty="0" smtClean="0">
                <a:solidFill>
                  <a:srgbClr val="FFFFFF"/>
                </a:solidFill>
              </a:rPr>
              <a:t>…de lucro médio previsto para cada 10.000 clientes na base de dados…</a:t>
            </a:r>
            <a:endParaRPr dirty="0">
              <a:solidFill>
                <a:srgbClr val="FFFFFF"/>
              </a:solidFill>
            </a:endParaRPr>
          </a:p>
        </p:txBody>
      </p:sp>
    </p:spTree>
    <p:extLst>
      <p:ext uri="{BB962C8B-B14F-4D97-AF65-F5344CB8AC3E}">
        <p14:creationId xmlns:p14="http://schemas.microsoft.com/office/powerpoint/2010/main" val="1507009654"/>
      </p:ext>
    </p:extLst>
  </p:cSld>
  <p:clrMapOvr>
    <a:masterClrMapping/>
  </p:clrMapOvr>
  <mc:AlternateContent xmlns:mc="http://schemas.openxmlformats.org/markup-compatibility/2006" xmlns:p14="http://schemas.microsoft.com/office/powerpoint/2010/main">
    <mc:Choice Requires="p14">
      <p:transition p14:dur="300">
        <p14:reveal/>
      </p:transition>
    </mc:Choice>
    <mc:Fallback xmlns="">
      <p:transition>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8"/>
          <p:cNvSpPr txBox="1">
            <a:spLocks noGrp="1"/>
          </p:cNvSpPr>
          <p:nvPr>
            <p:ph type="ctrTitle" idx="4294967295"/>
          </p:nvPr>
        </p:nvSpPr>
        <p:spPr>
          <a:xfrm>
            <a:off x="685800" y="571800"/>
            <a:ext cx="7772400" cy="894900"/>
          </a:xfrm>
          <a:prstGeom prst="rect">
            <a:avLst/>
          </a:prstGeom>
        </p:spPr>
        <p:txBody>
          <a:bodyPr spcFirstLastPara="1" wrap="square" lIns="91425" tIns="91425" rIns="91425" bIns="91425" anchor="ctr" anchorCtr="0">
            <a:noAutofit/>
          </a:bodyPr>
          <a:lstStyle/>
          <a:p>
            <a:pPr lvl="0"/>
            <a:r>
              <a:rPr lang="pt-BR" sz="4800" dirty="0" smtClean="0"/>
              <a:t>11,8±1,8 </a:t>
            </a:r>
            <a:r>
              <a:rPr lang="pt-BR" sz="4800" dirty="0"/>
              <a:t>%</a:t>
            </a:r>
            <a:endParaRPr lang="pt-BR" sz="4800" dirty="0">
              <a:highlight>
                <a:srgbClr val="F3F3F3"/>
              </a:highlight>
            </a:endParaRPr>
          </a:p>
        </p:txBody>
      </p:sp>
      <p:sp>
        <p:nvSpPr>
          <p:cNvPr id="202" name="Google Shape;202;p28"/>
          <p:cNvSpPr txBox="1">
            <a:spLocks noGrp="1"/>
          </p:cNvSpPr>
          <p:nvPr>
            <p:ph type="subTitle" idx="4294967295"/>
          </p:nvPr>
        </p:nvSpPr>
        <p:spPr>
          <a:xfrm>
            <a:off x="685800" y="1258909"/>
            <a:ext cx="7772400" cy="463200"/>
          </a:xfrm>
          <a:prstGeom prst="rect">
            <a:avLst/>
          </a:prstGeom>
        </p:spPr>
        <p:txBody>
          <a:bodyPr spcFirstLastPara="1" wrap="square" lIns="91425" tIns="91425" rIns="91425" bIns="91425" anchor="t" anchorCtr="0">
            <a:noAutofit/>
          </a:bodyPr>
          <a:lstStyle/>
          <a:p>
            <a:pPr marL="0" lvl="0" indent="0" algn="ctr">
              <a:buNone/>
            </a:pPr>
            <a:r>
              <a:rPr lang="en" sz="1600" dirty="0" smtClean="0"/>
              <a:t>…de taxa de abrangencia esperada, em relação a base de dados!</a:t>
            </a:r>
            <a:endParaRPr sz="1800" dirty="0"/>
          </a:p>
        </p:txBody>
      </p:sp>
      <p:sp>
        <p:nvSpPr>
          <p:cNvPr id="203" name="Google Shape;203;p28"/>
          <p:cNvSpPr txBox="1">
            <a:spLocks noGrp="1"/>
          </p:cNvSpPr>
          <p:nvPr>
            <p:ph type="ctrTitle" idx="4294967295"/>
          </p:nvPr>
        </p:nvSpPr>
        <p:spPr>
          <a:xfrm>
            <a:off x="685800" y="3200700"/>
            <a:ext cx="7772400" cy="894900"/>
          </a:xfrm>
          <a:prstGeom prst="rect">
            <a:avLst/>
          </a:prstGeom>
        </p:spPr>
        <p:txBody>
          <a:bodyPr spcFirstLastPara="1" wrap="square" lIns="91425" tIns="91425" rIns="91425" bIns="91425" anchor="ctr" anchorCtr="0">
            <a:noAutofit/>
          </a:bodyPr>
          <a:lstStyle/>
          <a:p>
            <a:pPr lvl="0"/>
            <a:r>
              <a:rPr lang="pt-BR" sz="4800" dirty="0" smtClean="0"/>
              <a:t>$2,71±0,75</a:t>
            </a:r>
            <a:endParaRPr sz="4800" dirty="0">
              <a:highlight>
                <a:srgbClr val="F3F3F3"/>
              </a:highlight>
            </a:endParaRPr>
          </a:p>
        </p:txBody>
      </p:sp>
      <p:sp>
        <p:nvSpPr>
          <p:cNvPr id="204" name="Google Shape;204;p28"/>
          <p:cNvSpPr txBox="1">
            <a:spLocks noGrp="1"/>
          </p:cNvSpPr>
          <p:nvPr>
            <p:ph type="subTitle" idx="4294967295"/>
          </p:nvPr>
        </p:nvSpPr>
        <p:spPr>
          <a:xfrm>
            <a:off x="685800" y="3887809"/>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pt-BR" sz="1800" dirty="0" smtClean="0"/>
              <a:t>...de</a:t>
            </a:r>
            <a:r>
              <a:rPr lang="en" sz="1800" dirty="0" smtClean="0"/>
              <a:t> lucro previsto por disparo!</a:t>
            </a:r>
            <a:endParaRPr sz="1800" dirty="0"/>
          </a:p>
        </p:txBody>
      </p:sp>
      <p:sp>
        <p:nvSpPr>
          <p:cNvPr id="205" name="Google Shape;205;p28"/>
          <p:cNvSpPr txBox="1">
            <a:spLocks noGrp="1"/>
          </p:cNvSpPr>
          <p:nvPr>
            <p:ph type="ctrTitle" idx="4294967295"/>
          </p:nvPr>
        </p:nvSpPr>
        <p:spPr>
          <a:xfrm>
            <a:off x="685800" y="1886250"/>
            <a:ext cx="7772400" cy="894900"/>
          </a:xfrm>
          <a:prstGeom prst="rect">
            <a:avLst/>
          </a:prstGeom>
        </p:spPr>
        <p:txBody>
          <a:bodyPr spcFirstLastPara="1" wrap="square" lIns="91425" tIns="91425" rIns="91425" bIns="91425" anchor="ctr" anchorCtr="0">
            <a:noAutofit/>
          </a:bodyPr>
          <a:lstStyle/>
          <a:p>
            <a:pPr lvl="0"/>
            <a:r>
              <a:rPr lang="pt-BR" sz="4800" dirty="0" smtClean="0"/>
              <a:t>52±7 %</a:t>
            </a:r>
            <a:endParaRPr lang="pt-BR" sz="4800" dirty="0">
              <a:highlight>
                <a:srgbClr val="F3F3F3"/>
              </a:highlight>
            </a:endParaRPr>
          </a:p>
        </p:txBody>
      </p:sp>
      <p:sp>
        <p:nvSpPr>
          <p:cNvPr id="206" name="Google Shape;206;p28"/>
          <p:cNvSpPr txBox="1">
            <a:spLocks noGrp="1"/>
          </p:cNvSpPr>
          <p:nvPr>
            <p:ph type="subTitle" idx="4294967295"/>
          </p:nvPr>
        </p:nvSpPr>
        <p:spPr>
          <a:xfrm>
            <a:off x="685800" y="2573359"/>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dirty="0" smtClean="0"/>
              <a:t>…de taxa de resposta esperada!</a:t>
            </a:r>
            <a:endParaRPr sz="1800" dirty="0"/>
          </a:p>
        </p:txBody>
      </p:sp>
    </p:spTree>
  </p:cSld>
  <p:clrMapOvr>
    <a:masterClrMapping/>
  </p:clrMapOvr>
  <mc:AlternateContent xmlns:mc="http://schemas.openxmlformats.org/markup-compatibility/2006" xmlns:p14="http://schemas.microsoft.com/office/powerpoint/2010/main">
    <mc:Choice Requires="p14">
      <p:transition p14:dur="300">
        <p14:reveal/>
      </p:transition>
    </mc:Choice>
    <mc:Fallback xmlns="">
      <p:transition>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8"/>
          <p:cNvSpPr txBox="1">
            <a:spLocks noGrp="1"/>
          </p:cNvSpPr>
          <p:nvPr>
            <p:ph type="ctrTitle" idx="4294967295"/>
          </p:nvPr>
        </p:nvSpPr>
        <p:spPr>
          <a:xfrm>
            <a:off x="685800" y="1009547"/>
            <a:ext cx="7772400" cy="894900"/>
          </a:xfrm>
          <a:prstGeom prst="rect">
            <a:avLst/>
          </a:prstGeom>
        </p:spPr>
        <p:txBody>
          <a:bodyPr spcFirstLastPara="1" wrap="square" lIns="91425" tIns="91425" rIns="91425" bIns="91425" anchor="ctr" anchorCtr="0">
            <a:noAutofit/>
          </a:bodyPr>
          <a:lstStyle/>
          <a:p>
            <a:pPr lvl="0"/>
            <a:r>
              <a:rPr lang="pt-BR" sz="4800" dirty="0" smtClean="0"/>
              <a:t>18,7±4,3 </a:t>
            </a:r>
            <a:r>
              <a:rPr lang="pt-BR" sz="4800" dirty="0"/>
              <a:t>%</a:t>
            </a:r>
            <a:endParaRPr lang="pt-BR" sz="4800" dirty="0">
              <a:highlight>
                <a:srgbClr val="F3F3F3"/>
              </a:highlight>
            </a:endParaRPr>
          </a:p>
        </p:txBody>
      </p:sp>
      <p:sp>
        <p:nvSpPr>
          <p:cNvPr id="202" name="Google Shape;202;p28"/>
          <p:cNvSpPr txBox="1">
            <a:spLocks noGrp="1"/>
          </p:cNvSpPr>
          <p:nvPr>
            <p:ph type="subTitle" idx="4294967295"/>
          </p:nvPr>
        </p:nvSpPr>
        <p:spPr>
          <a:xfrm>
            <a:off x="685800" y="1696656"/>
            <a:ext cx="7772400" cy="463200"/>
          </a:xfrm>
          <a:prstGeom prst="rect">
            <a:avLst/>
          </a:prstGeom>
        </p:spPr>
        <p:txBody>
          <a:bodyPr spcFirstLastPara="1" wrap="square" lIns="91425" tIns="91425" rIns="91425" bIns="91425" anchor="t" anchorCtr="0">
            <a:noAutofit/>
          </a:bodyPr>
          <a:lstStyle/>
          <a:p>
            <a:pPr marL="0" lvl="0" indent="0" algn="ctr">
              <a:buNone/>
            </a:pPr>
            <a:r>
              <a:rPr lang="en" sz="1600" dirty="0" smtClean="0"/>
              <a:t>…é a eficiência do modelo, e…</a:t>
            </a:r>
            <a:endParaRPr sz="1800" dirty="0"/>
          </a:p>
        </p:txBody>
      </p:sp>
      <p:sp>
        <p:nvSpPr>
          <p:cNvPr id="204" name="Google Shape;204;p28"/>
          <p:cNvSpPr txBox="1">
            <a:spLocks noGrp="1"/>
          </p:cNvSpPr>
          <p:nvPr>
            <p:ph type="subTitle" idx="4294967295"/>
          </p:nvPr>
        </p:nvSpPr>
        <p:spPr>
          <a:xfrm>
            <a:off x="685800" y="3799003"/>
            <a:ext cx="7772400" cy="88275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pt-BR" sz="1800" dirty="0" smtClean="0"/>
              <a:t>Modelos mais robustos e com mais variáveis de entrada podem desempenhar ainda melhor, porém com </a:t>
            </a:r>
            <a:r>
              <a:rPr lang="pt-BR" sz="1800" dirty="0" err="1" smtClean="0"/>
              <a:t>interpretabilidade</a:t>
            </a:r>
            <a:r>
              <a:rPr lang="pt-BR" sz="1800" dirty="0" smtClean="0"/>
              <a:t> reduzida.</a:t>
            </a:r>
            <a:endParaRPr sz="1800" dirty="0"/>
          </a:p>
        </p:txBody>
      </p:sp>
      <p:sp>
        <p:nvSpPr>
          <p:cNvPr id="205" name="Google Shape;205;p28"/>
          <p:cNvSpPr txBox="1">
            <a:spLocks noGrp="1"/>
          </p:cNvSpPr>
          <p:nvPr>
            <p:ph type="ctrTitle" idx="4294967295"/>
          </p:nvPr>
        </p:nvSpPr>
        <p:spPr>
          <a:xfrm>
            <a:off x="685800" y="2323997"/>
            <a:ext cx="7772400" cy="894900"/>
          </a:xfrm>
          <a:prstGeom prst="rect">
            <a:avLst/>
          </a:prstGeom>
        </p:spPr>
        <p:txBody>
          <a:bodyPr spcFirstLastPara="1" wrap="square" lIns="91425" tIns="91425" rIns="91425" bIns="91425" anchor="ctr" anchorCtr="0">
            <a:noAutofit/>
          </a:bodyPr>
          <a:lstStyle/>
          <a:p>
            <a:pPr lvl="0"/>
            <a:r>
              <a:rPr lang="pt-BR" sz="4800" dirty="0" smtClean="0"/>
              <a:t>85±1 %</a:t>
            </a:r>
            <a:endParaRPr lang="pt-BR" sz="4800" dirty="0">
              <a:highlight>
                <a:srgbClr val="F3F3F3"/>
              </a:highlight>
            </a:endParaRPr>
          </a:p>
        </p:txBody>
      </p:sp>
      <p:sp>
        <p:nvSpPr>
          <p:cNvPr id="206" name="Google Shape;206;p28"/>
          <p:cNvSpPr txBox="1">
            <a:spLocks noGrp="1"/>
          </p:cNvSpPr>
          <p:nvPr>
            <p:ph type="subTitle" idx="4294967295"/>
          </p:nvPr>
        </p:nvSpPr>
        <p:spPr>
          <a:xfrm>
            <a:off x="685800" y="3011106"/>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pt-BR" sz="1800" dirty="0" smtClean="0"/>
              <a:t>...a</a:t>
            </a:r>
            <a:r>
              <a:rPr lang="en" sz="1800" dirty="0" smtClean="0"/>
              <a:t> acurácia das predições!</a:t>
            </a:r>
            <a:endParaRPr sz="1800" dirty="0"/>
          </a:p>
        </p:txBody>
      </p:sp>
    </p:spTree>
    <p:extLst>
      <p:ext uri="{BB962C8B-B14F-4D97-AF65-F5344CB8AC3E}">
        <p14:creationId xmlns:p14="http://schemas.microsoft.com/office/powerpoint/2010/main" val="1922657128"/>
      </p:ext>
    </p:extLst>
  </p:cSld>
  <p:clrMapOvr>
    <a:masterClrMapping/>
  </p:clrMapOvr>
  <mc:AlternateContent xmlns:mc="http://schemas.openxmlformats.org/markup-compatibility/2006" xmlns:p14="http://schemas.microsoft.com/office/powerpoint/2010/main">
    <mc:Choice Requires="p14">
      <p:transition p14:dur="300">
        <p14:reveal/>
      </p:transition>
    </mc:Choice>
    <mc:Fallback xmlns="">
      <p:transition>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ctrTitle"/>
          </p:nvPr>
        </p:nvSpPr>
        <p:spPr>
          <a:xfrm>
            <a:off x="1619700" y="808556"/>
            <a:ext cx="59046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5.</a:t>
            </a:r>
            <a:endParaRPr dirty="0"/>
          </a:p>
          <a:p>
            <a:pPr marL="0" lvl="0" indent="0" algn="ctr" rtl="0">
              <a:spcBef>
                <a:spcPts val="0"/>
              </a:spcBef>
              <a:spcAft>
                <a:spcPts val="0"/>
              </a:spcAft>
              <a:buNone/>
            </a:pPr>
            <a:r>
              <a:rPr lang="en" dirty="0" smtClean="0"/>
              <a:t>Próximos Passos</a:t>
            </a:r>
            <a:endParaRPr dirty="0"/>
          </a:p>
        </p:txBody>
      </p:sp>
      <p:pic>
        <p:nvPicPr>
          <p:cNvPr id="2050" name="Picture 2" descr="Ação é a medida real da... Napoleon Hill - Pensador"/>
          <p:cNvPicPr>
            <a:picLocks noChangeAspect="1" noChangeArrowheads="1"/>
          </p:cNvPicPr>
          <p:nvPr/>
        </p:nvPicPr>
        <p:blipFill rotWithShape="1">
          <a:blip r:embed="rId3">
            <a:extLst>
              <a:ext uri="{28A0092B-C50C-407E-A947-70E740481C1C}">
                <a14:useLocalDpi xmlns:a14="http://schemas.microsoft.com/office/drawing/2010/main" val="0"/>
              </a:ext>
            </a:extLst>
          </a:blip>
          <a:srcRect b="15699"/>
          <a:stretch/>
        </p:blipFill>
        <p:spPr bwMode="auto">
          <a:xfrm>
            <a:off x="2369956" y="2394552"/>
            <a:ext cx="4404088" cy="19491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688460"/>
      </p:ext>
    </p:extLst>
  </p:cSld>
  <p:clrMapOvr>
    <a:masterClrMapping/>
  </p:clrMapOvr>
  <mc:AlternateContent xmlns:mc="http://schemas.openxmlformats.org/markup-compatibility/2006" xmlns:p14="http://schemas.microsoft.com/office/powerpoint/2010/main">
    <mc:Choice Requires="p14">
      <p:transition p14:dur="300">
        <p14:reveal/>
      </p:transition>
    </mc:Choice>
    <mc:Fallback xmlns="">
      <p:transition>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7" name="Google Shape;57;p13"/>
          <p:cNvSpPr txBox="1"/>
          <p:nvPr/>
        </p:nvSpPr>
        <p:spPr>
          <a:xfrm>
            <a:off x="421765" y="951009"/>
            <a:ext cx="4397289" cy="3920536"/>
          </a:xfrm>
          <a:prstGeom prst="rect">
            <a:avLst/>
          </a:prstGeom>
          <a:noFill/>
          <a:ln>
            <a:noFill/>
          </a:ln>
        </p:spPr>
        <p:txBody>
          <a:bodyPr spcFirstLastPara="1" wrap="square" lIns="91425" tIns="91425" rIns="91425" bIns="91425" anchor="t" anchorCtr="0">
            <a:noAutofit/>
          </a:bodyPr>
          <a:lstStyle/>
          <a:p>
            <a:pPr lvl="0">
              <a:spcBef>
                <a:spcPts val="600"/>
              </a:spcBef>
            </a:pPr>
            <a:r>
              <a:rPr lang="pt-BR" b="1" dirty="0" smtClean="0">
                <a:solidFill>
                  <a:schemeClr val="tx1"/>
                </a:solidFill>
                <a:latin typeface="PT Serif" panose="020A0603040505020204" charset="0"/>
              </a:rPr>
              <a:t>Campanha de Marketing Direto</a:t>
            </a:r>
            <a:endParaRPr lang="pt-BR" dirty="0">
              <a:solidFill>
                <a:schemeClr val="tx1"/>
              </a:solidFill>
              <a:latin typeface="PT Serif" panose="020A0603040505020204" charset="0"/>
            </a:endParaRPr>
          </a:p>
          <a:p>
            <a:pPr marL="171450" lvl="0" indent="-171450">
              <a:spcBef>
                <a:spcPts val="600"/>
              </a:spcBef>
              <a:buFont typeface="Arial" panose="020B0604020202020204" pitchFamily="34" charset="0"/>
              <a:buChar char="•"/>
            </a:pPr>
            <a:r>
              <a:rPr lang="pt-BR" sz="1200" dirty="0">
                <a:solidFill>
                  <a:schemeClr val="bg1">
                    <a:lumMod val="50000"/>
                  </a:schemeClr>
                </a:solidFill>
                <a:latin typeface="PT Serif" panose="020A0603040505020204" charset="0"/>
              </a:rPr>
              <a:t>Recomenda-se </a:t>
            </a:r>
            <a:r>
              <a:rPr lang="pt-BR" sz="1200" dirty="0">
                <a:solidFill>
                  <a:schemeClr val="bg1">
                    <a:lumMod val="50000"/>
                  </a:schemeClr>
                </a:solidFill>
                <a:latin typeface="PT Serif" panose="020A0603040505020204" charset="0"/>
              </a:rPr>
              <a:t>a </a:t>
            </a:r>
            <a:r>
              <a:rPr lang="pt-BR" sz="1200" b="1" dirty="0">
                <a:solidFill>
                  <a:schemeClr val="tx1"/>
                </a:solidFill>
                <a:latin typeface="PT Serif" panose="020A0603040505020204" charset="0"/>
              </a:rPr>
              <a:t>continuidade da campanha com novo lote de clientes</a:t>
            </a:r>
            <a:r>
              <a:rPr lang="pt-BR" sz="1200" dirty="0">
                <a:solidFill>
                  <a:schemeClr val="bg1">
                    <a:lumMod val="50000"/>
                  </a:schemeClr>
                </a:solidFill>
                <a:latin typeface="PT Serif" panose="020A0603040505020204" charset="0"/>
              </a:rPr>
              <a:t>, segmentando-se com base no modelo treinado, para teste prático da metodologia desenvolvida e apuração de novos resultados</a:t>
            </a:r>
            <a:r>
              <a:rPr lang="pt-BR" sz="1200" dirty="0" smtClean="0">
                <a:solidFill>
                  <a:schemeClr val="bg1">
                    <a:lumMod val="50000"/>
                  </a:schemeClr>
                </a:solidFill>
                <a:latin typeface="PT Serif" panose="020A0603040505020204" charset="0"/>
              </a:rPr>
              <a:t>;</a:t>
            </a:r>
            <a:endParaRPr lang="pt-BR" sz="1200" dirty="0" smtClean="0">
              <a:solidFill>
                <a:schemeClr val="bg1">
                  <a:lumMod val="50000"/>
                </a:schemeClr>
              </a:solidFill>
              <a:latin typeface="PT Serif" panose="020A0603040505020204" charset="0"/>
            </a:endParaRPr>
          </a:p>
          <a:p>
            <a:pPr marL="171450" lvl="0" indent="-171450">
              <a:spcBef>
                <a:spcPts val="600"/>
              </a:spcBef>
              <a:buFont typeface="Arial" panose="020B0604020202020204" pitchFamily="34" charset="0"/>
              <a:buChar char="•"/>
            </a:pPr>
            <a:endParaRPr lang="pt-BR" sz="1200" dirty="0" smtClean="0">
              <a:solidFill>
                <a:schemeClr val="bg1">
                  <a:lumMod val="50000"/>
                </a:schemeClr>
              </a:solidFill>
              <a:latin typeface="PT Serif" panose="020A0603040505020204" charset="0"/>
            </a:endParaRPr>
          </a:p>
          <a:p>
            <a:pPr>
              <a:spcBef>
                <a:spcPts val="600"/>
              </a:spcBef>
            </a:pPr>
            <a:r>
              <a:rPr lang="pt-BR" b="1" dirty="0" smtClean="0">
                <a:solidFill>
                  <a:schemeClr val="tx1"/>
                </a:solidFill>
                <a:latin typeface="PT Serif" panose="020A0603040505020204" charset="0"/>
              </a:rPr>
              <a:t>Segmentação dos Clientes</a:t>
            </a:r>
            <a:endParaRPr lang="pt-BR" dirty="0">
              <a:solidFill>
                <a:schemeClr val="tx1"/>
              </a:solidFill>
              <a:latin typeface="PT Serif" panose="020A0603040505020204" charset="0"/>
            </a:endParaRPr>
          </a:p>
          <a:p>
            <a:pPr marL="171450" indent="-171450">
              <a:spcBef>
                <a:spcPts val="600"/>
              </a:spcBef>
              <a:buFont typeface="Arial" panose="020B0604020202020204" pitchFamily="34" charset="0"/>
              <a:buChar char="•"/>
            </a:pPr>
            <a:r>
              <a:rPr lang="pt-BR" sz="1200" dirty="0">
                <a:solidFill>
                  <a:schemeClr val="bg1">
                    <a:lumMod val="50000"/>
                  </a:schemeClr>
                </a:solidFill>
                <a:latin typeface="PT Serif" panose="020A0603040505020204" charset="0"/>
              </a:rPr>
              <a:t>Os modelos desenvolvidos podem </a:t>
            </a:r>
            <a:r>
              <a:rPr lang="pt-BR" sz="1200" dirty="0">
                <a:solidFill>
                  <a:schemeClr val="bg1">
                    <a:lumMod val="50000"/>
                  </a:schemeClr>
                </a:solidFill>
                <a:latin typeface="PT Serif" panose="020A0603040505020204" charset="0"/>
              </a:rPr>
              <a:t>ser usados para </a:t>
            </a:r>
            <a:r>
              <a:rPr lang="pt-BR" sz="1200" b="1" dirty="0">
                <a:solidFill>
                  <a:schemeClr val="tx1"/>
                </a:solidFill>
                <a:latin typeface="PT Serif" panose="020A0603040505020204" charset="0"/>
              </a:rPr>
              <a:t>construção de campanhas futuras mais específicas e personalizadas</a:t>
            </a:r>
            <a:r>
              <a:rPr lang="pt-BR" sz="1200" dirty="0">
                <a:solidFill>
                  <a:schemeClr val="bg1">
                    <a:lumMod val="50000"/>
                  </a:schemeClr>
                </a:solidFill>
                <a:latin typeface="PT Serif" panose="020A0603040505020204" charset="0"/>
              </a:rPr>
              <a:t> ao público </a:t>
            </a:r>
            <a:r>
              <a:rPr lang="pt-BR" sz="1200" dirty="0" smtClean="0">
                <a:solidFill>
                  <a:schemeClr val="bg1">
                    <a:lumMod val="50000"/>
                  </a:schemeClr>
                </a:solidFill>
                <a:latin typeface="PT Serif" panose="020A0603040505020204" charset="0"/>
              </a:rPr>
              <a:t>correspondente;</a:t>
            </a:r>
            <a:endParaRPr lang="pt-BR" sz="1200" dirty="0">
              <a:solidFill>
                <a:schemeClr val="bg1">
                  <a:lumMod val="50000"/>
                </a:schemeClr>
              </a:solidFill>
              <a:latin typeface="PT Serif" panose="020A0603040505020204" charset="0"/>
            </a:endParaRPr>
          </a:p>
          <a:p>
            <a:pPr marL="171450" indent="-171450">
              <a:spcBef>
                <a:spcPts val="600"/>
              </a:spcBef>
              <a:buFont typeface="Arial" panose="020B0604020202020204" pitchFamily="34" charset="0"/>
              <a:buChar char="•"/>
            </a:pPr>
            <a:r>
              <a:rPr lang="pt-BR" sz="1200" dirty="0" smtClean="0">
                <a:solidFill>
                  <a:schemeClr val="bg1">
                    <a:lumMod val="50000"/>
                  </a:schemeClr>
                </a:solidFill>
                <a:latin typeface="PT Serif" panose="020A0603040505020204" charset="0"/>
              </a:rPr>
              <a:t>Merecem </a:t>
            </a:r>
            <a:r>
              <a:rPr lang="pt-BR" sz="1200" dirty="0">
                <a:solidFill>
                  <a:schemeClr val="bg1">
                    <a:lumMod val="50000"/>
                  </a:schemeClr>
                </a:solidFill>
                <a:latin typeface="PT Serif" panose="020A0603040505020204" charset="0"/>
              </a:rPr>
              <a:t>especial atenção no marketing os clientes do grupo 2, que </a:t>
            </a:r>
            <a:r>
              <a:rPr lang="pt-BR" sz="1200" dirty="0" smtClean="0">
                <a:solidFill>
                  <a:schemeClr val="bg1">
                    <a:lumMod val="50000"/>
                  </a:schemeClr>
                </a:solidFill>
                <a:latin typeface="PT Serif" panose="020A0603040505020204" charset="0"/>
              </a:rPr>
              <a:t>possuem </a:t>
            </a:r>
            <a:r>
              <a:rPr lang="pt-BR" sz="1200" dirty="0">
                <a:solidFill>
                  <a:schemeClr val="bg1">
                    <a:lumMod val="50000"/>
                  </a:schemeClr>
                </a:solidFill>
                <a:latin typeface="PT Serif" panose="020A0603040505020204" charset="0"/>
              </a:rPr>
              <a:t>grande interesse por vinhos, e do grupo 4, maiores consumidores dos produtos da linha Gold.</a:t>
            </a:r>
          </a:p>
          <a:p>
            <a:pPr>
              <a:spcBef>
                <a:spcPts val="600"/>
              </a:spcBef>
            </a:pPr>
            <a:endParaRPr lang="pt-BR" sz="1200" dirty="0">
              <a:solidFill>
                <a:schemeClr val="bg1">
                  <a:lumMod val="50000"/>
                </a:schemeClr>
              </a:solidFill>
              <a:latin typeface="PT Serif" panose="020A0603040505020204" charset="0"/>
            </a:endParaRPr>
          </a:p>
          <a:p>
            <a:pPr lvl="0">
              <a:spcBef>
                <a:spcPts val="600"/>
              </a:spcBef>
            </a:pPr>
            <a:endParaRPr lang="pt-BR" sz="1200" dirty="0">
              <a:solidFill>
                <a:schemeClr val="bg1">
                  <a:lumMod val="50000"/>
                </a:schemeClr>
              </a:solidFill>
              <a:latin typeface="PT Serif" panose="020A0603040505020204" charset="0"/>
            </a:endParaRPr>
          </a:p>
        </p:txBody>
      </p:sp>
      <p:sp>
        <p:nvSpPr>
          <p:cNvPr id="8" name="Google Shape;376;p39"/>
          <p:cNvSpPr txBox="1">
            <a:spLocks noGrp="1"/>
          </p:cNvSpPr>
          <p:nvPr>
            <p:ph type="title"/>
          </p:nvPr>
        </p:nvSpPr>
        <p:spPr>
          <a:xfrm>
            <a:off x="388955" y="338306"/>
            <a:ext cx="8366100" cy="76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Próximos Passos</a:t>
            </a:r>
            <a:endParaRPr dirty="0"/>
          </a:p>
        </p:txBody>
      </p:sp>
      <p:sp>
        <p:nvSpPr>
          <p:cNvPr id="10" name="Google Shape;57;p13"/>
          <p:cNvSpPr txBox="1"/>
          <p:nvPr/>
        </p:nvSpPr>
        <p:spPr>
          <a:xfrm>
            <a:off x="4819055" y="951008"/>
            <a:ext cx="3936000" cy="3920537"/>
          </a:xfrm>
          <a:prstGeom prst="rect">
            <a:avLst/>
          </a:prstGeom>
          <a:noFill/>
          <a:ln>
            <a:noFill/>
          </a:ln>
        </p:spPr>
        <p:txBody>
          <a:bodyPr spcFirstLastPara="1" wrap="square" lIns="91425" tIns="91425" rIns="91425" bIns="91425" anchor="t" anchorCtr="0">
            <a:noAutofit/>
          </a:bodyPr>
          <a:lstStyle/>
          <a:p>
            <a:pPr lvl="0">
              <a:spcBef>
                <a:spcPts val="600"/>
              </a:spcBef>
            </a:pPr>
            <a:r>
              <a:rPr lang="pt-BR" b="1" dirty="0" smtClean="0">
                <a:solidFill>
                  <a:schemeClr val="tx1"/>
                </a:solidFill>
                <a:latin typeface="PT Serif" panose="020A0603040505020204" charset="0"/>
              </a:rPr>
              <a:t>Prospecção de Novos Clientes</a:t>
            </a:r>
          </a:p>
          <a:p>
            <a:pPr marL="171450" indent="-171450">
              <a:spcBef>
                <a:spcPts val="600"/>
              </a:spcBef>
              <a:buFont typeface="Arial" panose="020B0604020202020204" pitchFamily="34" charset="0"/>
              <a:buChar char="•"/>
            </a:pPr>
            <a:r>
              <a:rPr lang="pt-BR" sz="1200" dirty="0">
                <a:solidFill>
                  <a:schemeClr val="bg1">
                    <a:lumMod val="50000"/>
                  </a:schemeClr>
                </a:solidFill>
                <a:latin typeface="PT Serif" panose="020A0603040505020204" charset="0"/>
              </a:rPr>
              <a:t>A empresa deve buscar principalmente por </a:t>
            </a:r>
            <a:r>
              <a:rPr lang="pt-BR" sz="1200" b="1" dirty="0" smtClean="0">
                <a:solidFill>
                  <a:schemeClr val="tx1"/>
                </a:solidFill>
                <a:latin typeface="PT Serif" panose="020A0603040505020204" charset="0"/>
              </a:rPr>
              <a:t>clientes potenciais </a:t>
            </a:r>
            <a:r>
              <a:rPr lang="pt-BR" sz="1200" b="1" dirty="0">
                <a:solidFill>
                  <a:schemeClr val="tx1"/>
                </a:solidFill>
                <a:latin typeface="PT Serif" panose="020A0603040505020204" charset="0"/>
              </a:rPr>
              <a:t>com renda acima de $ 54.690</a:t>
            </a:r>
            <a:r>
              <a:rPr lang="pt-BR" sz="1200" dirty="0">
                <a:solidFill>
                  <a:schemeClr val="bg1">
                    <a:lumMod val="50000"/>
                  </a:schemeClr>
                </a:solidFill>
                <a:latin typeface="PT Serif" panose="020A0603040505020204" charset="0"/>
              </a:rPr>
              <a:t> e que não possuem </a:t>
            </a:r>
            <a:r>
              <a:rPr lang="pt-BR" sz="1200" dirty="0">
                <a:solidFill>
                  <a:schemeClr val="bg1">
                    <a:lumMod val="50000"/>
                  </a:schemeClr>
                </a:solidFill>
                <a:latin typeface="PT Serif" panose="020A0603040505020204" charset="0"/>
              </a:rPr>
              <a:t>crianças </a:t>
            </a:r>
            <a:r>
              <a:rPr lang="pt-BR" sz="1200" dirty="0" smtClean="0">
                <a:solidFill>
                  <a:schemeClr val="bg1">
                    <a:lumMod val="50000"/>
                  </a:schemeClr>
                </a:solidFill>
                <a:latin typeface="PT Serif" panose="020A0603040505020204" charset="0"/>
              </a:rPr>
              <a:t>(características correspondentes </a:t>
            </a:r>
            <a:r>
              <a:rPr lang="pt-BR" sz="1200" dirty="0">
                <a:solidFill>
                  <a:schemeClr val="bg1">
                    <a:lumMod val="50000"/>
                  </a:schemeClr>
                </a:solidFill>
                <a:latin typeface="PT Serif" panose="020A0603040505020204" charset="0"/>
              </a:rPr>
              <a:t>ao nível de consumo 1</a:t>
            </a:r>
            <a:r>
              <a:rPr lang="pt-BR" sz="1200" dirty="0" smtClean="0">
                <a:solidFill>
                  <a:schemeClr val="bg1">
                    <a:lumMod val="50000"/>
                  </a:schemeClr>
                </a:solidFill>
                <a:latin typeface="PT Serif" panose="020A0603040505020204" charset="0"/>
              </a:rPr>
              <a:t>);</a:t>
            </a:r>
            <a:endParaRPr lang="pt-BR" sz="1200" dirty="0">
              <a:solidFill>
                <a:schemeClr val="bg1">
                  <a:lumMod val="50000"/>
                </a:schemeClr>
              </a:solidFill>
              <a:latin typeface="PT Serif" panose="020A0603040505020204" charset="0"/>
            </a:endParaRPr>
          </a:p>
          <a:p>
            <a:pPr marL="171450" indent="-171450">
              <a:spcBef>
                <a:spcPts val="600"/>
              </a:spcBef>
              <a:buFont typeface="Arial" panose="020B0604020202020204" pitchFamily="34" charset="0"/>
              <a:buChar char="•"/>
            </a:pPr>
            <a:r>
              <a:rPr lang="pt-BR" sz="1200" dirty="0">
                <a:solidFill>
                  <a:schemeClr val="bg1">
                    <a:lumMod val="50000"/>
                  </a:schemeClr>
                </a:solidFill>
                <a:latin typeface="PT Serif" panose="020A0603040505020204" charset="0"/>
              </a:rPr>
              <a:t>Os </a:t>
            </a:r>
            <a:r>
              <a:rPr lang="pt-BR" sz="1200" dirty="0">
                <a:solidFill>
                  <a:schemeClr val="bg1">
                    <a:lumMod val="50000"/>
                  </a:schemeClr>
                </a:solidFill>
                <a:latin typeface="PT Serif" panose="020A0603040505020204" charset="0"/>
              </a:rPr>
              <a:t>modelos treinados na seção 5.1. podem ser empregados </a:t>
            </a:r>
            <a:r>
              <a:rPr lang="pt-BR" sz="1200" dirty="0">
                <a:solidFill>
                  <a:schemeClr val="bg1">
                    <a:lumMod val="50000"/>
                  </a:schemeClr>
                </a:solidFill>
                <a:latin typeface="PT Serif" panose="020A0603040505020204" charset="0"/>
              </a:rPr>
              <a:t>para </a:t>
            </a:r>
            <a:r>
              <a:rPr lang="pt-BR" sz="1200" b="1" dirty="0">
                <a:solidFill>
                  <a:schemeClr val="tx1"/>
                </a:solidFill>
                <a:latin typeface="PT Serif" panose="020A0603040505020204" charset="0"/>
              </a:rPr>
              <a:t>busca por clientes potenciais em outras bases de dados</a:t>
            </a:r>
            <a:r>
              <a:rPr lang="pt-BR" sz="1200" dirty="0" smtClean="0">
                <a:solidFill>
                  <a:schemeClr val="bg1">
                    <a:lumMod val="50000"/>
                  </a:schemeClr>
                </a:solidFill>
                <a:latin typeface="PT Serif" panose="020A0603040505020204" charset="0"/>
              </a:rPr>
              <a:t>.</a:t>
            </a:r>
          </a:p>
          <a:p>
            <a:pPr marL="171450" indent="-171450">
              <a:spcBef>
                <a:spcPts val="600"/>
              </a:spcBef>
              <a:buFont typeface="Arial" panose="020B0604020202020204" pitchFamily="34" charset="0"/>
              <a:buChar char="•"/>
            </a:pPr>
            <a:endParaRPr lang="pt-BR" sz="1200" dirty="0">
              <a:solidFill>
                <a:schemeClr val="bg1">
                  <a:lumMod val="50000"/>
                </a:schemeClr>
              </a:solidFill>
              <a:latin typeface="PT Serif" panose="020A0603040505020204" charset="0"/>
            </a:endParaRPr>
          </a:p>
          <a:p>
            <a:pPr>
              <a:spcBef>
                <a:spcPts val="600"/>
              </a:spcBef>
            </a:pPr>
            <a:r>
              <a:rPr lang="pt-BR" b="1" dirty="0">
                <a:solidFill>
                  <a:schemeClr val="tx1"/>
                </a:solidFill>
                <a:latin typeface="PT Serif" panose="020A0603040505020204" charset="0"/>
              </a:rPr>
              <a:t>Pontos de Força</a:t>
            </a:r>
          </a:p>
          <a:p>
            <a:pPr marL="171450" lvl="0" indent="-171450">
              <a:spcBef>
                <a:spcPts val="600"/>
              </a:spcBef>
              <a:buFont typeface="Arial" panose="020B0604020202020204" pitchFamily="34" charset="0"/>
              <a:buChar char="•"/>
            </a:pPr>
            <a:r>
              <a:rPr lang="pt-BR" sz="1200" dirty="0">
                <a:solidFill>
                  <a:schemeClr val="bg1">
                    <a:lumMod val="50000"/>
                  </a:schemeClr>
                </a:solidFill>
                <a:latin typeface="PT Serif" panose="020A0603040505020204" charset="0"/>
              </a:rPr>
              <a:t>As linhas de destaque são </a:t>
            </a:r>
            <a:r>
              <a:rPr lang="pt-BR" sz="1200" b="1" dirty="0">
                <a:solidFill>
                  <a:schemeClr val="tx1"/>
                </a:solidFill>
                <a:latin typeface="PT Serif" panose="020A0603040505020204" charset="0"/>
              </a:rPr>
              <a:t>Vinhos e Produtos de Carne</a:t>
            </a:r>
            <a:r>
              <a:rPr lang="pt-BR" sz="1200" dirty="0">
                <a:solidFill>
                  <a:schemeClr val="bg1">
                    <a:lumMod val="50000"/>
                  </a:schemeClr>
                </a:solidFill>
                <a:latin typeface="PT Serif" panose="020A0603040505020204" charset="0"/>
              </a:rPr>
              <a:t>, que correspondem aos principais interesses da maior parte dos </a:t>
            </a:r>
            <a:r>
              <a:rPr lang="pt-BR" sz="1200" dirty="0" smtClean="0">
                <a:solidFill>
                  <a:schemeClr val="bg1">
                    <a:lumMod val="50000"/>
                  </a:schemeClr>
                </a:solidFill>
                <a:latin typeface="PT Serif" panose="020A0603040505020204" charset="0"/>
              </a:rPr>
              <a:t>clientes;</a:t>
            </a:r>
          </a:p>
          <a:p>
            <a:pPr marL="171450" indent="-171450">
              <a:buFont typeface="Arial" panose="020B0604020202020204" pitchFamily="34" charset="0"/>
              <a:buChar char="•"/>
            </a:pPr>
            <a:endParaRPr lang="pt-BR" sz="200" dirty="0" smtClean="0">
              <a:solidFill>
                <a:schemeClr val="bg1">
                  <a:lumMod val="50000"/>
                </a:schemeClr>
              </a:solidFill>
              <a:latin typeface="PT Serif" panose="020A0603040505020204" charset="0"/>
            </a:endParaRPr>
          </a:p>
          <a:p>
            <a:pPr marL="171450" indent="-171450">
              <a:buFont typeface="Arial" panose="020B0604020202020204" pitchFamily="34" charset="0"/>
              <a:buChar char="•"/>
            </a:pPr>
            <a:r>
              <a:rPr lang="pt-BR" sz="1200" b="1" dirty="0" smtClean="0">
                <a:solidFill>
                  <a:schemeClr val="tx1"/>
                </a:solidFill>
                <a:latin typeface="PT Serif" panose="020A0603040505020204" charset="0"/>
              </a:rPr>
              <a:t>Vendas </a:t>
            </a:r>
            <a:r>
              <a:rPr lang="pt-BR" sz="1200" b="1" dirty="0">
                <a:solidFill>
                  <a:schemeClr val="tx1"/>
                </a:solidFill>
                <a:latin typeface="PT Serif" panose="020A0603040505020204" charset="0"/>
              </a:rPr>
              <a:t>por catálogo </a:t>
            </a:r>
            <a:r>
              <a:rPr lang="pt-BR" sz="1200" dirty="0">
                <a:solidFill>
                  <a:schemeClr val="bg1">
                    <a:lumMod val="50000"/>
                  </a:schemeClr>
                </a:solidFill>
                <a:latin typeface="PT Serif" panose="020A0603040505020204" charset="0"/>
              </a:rPr>
              <a:t>são o canal de preferência dos consumidores com padrão mais elevado de consumo.</a:t>
            </a:r>
          </a:p>
        </p:txBody>
      </p:sp>
    </p:spTree>
    <p:extLst>
      <p:ext uri="{BB962C8B-B14F-4D97-AF65-F5344CB8AC3E}">
        <p14:creationId xmlns:p14="http://schemas.microsoft.com/office/powerpoint/2010/main" val="1517950832"/>
      </p:ext>
    </p:extLst>
  </p:cSld>
  <p:clrMapOvr>
    <a:masterClrMapping/>
  </p:clrMapOvr>
  <mc:AlternateContent xmlns:mc="http://schemas.openxmlformats.org/markup-compatibility/2006" xmlns:p14="http://schemas.microsoft.com/office/powerpoint/2010/main">
    <mc:Choice Requires="p14">
      <p:transition p14:dur="300">
        <p14:reveal/>
      </p:transition>
    </mc:Choice>
    <mc:Fallback xmlns="">
      <p:transition>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4"/>
          <p:cNvSpPr txBox="1">
            <a:spLocks noGrp="1"/>
          </p:cNvSpPr>
          <p:nvPr>
            <p:ph type="ctrTitle" idx="4294967295"/>
          </p:nvPr>
        </p:nvSpPr>
        <p:spPr>
          <a:xfrm>
            <a:off x="1802250" y="1749319"/>
            <a:ext cx="5539500" cy="35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i="1" dirty="0" smtClean="0">
                <a:solidFill>
                  <a:srgbClr val="999999"/>
                </a:solidFill>
              </a:rPr>
              <a:t>Obrigado!</a:t>
            </a:r>
            <a:endParaRPr sz="2400" i="1" dirty="0">
              <a:solidFill>
                <a:srgbClr val="999999"/>
              </a:solidFill>
            </a:endParaRPr>
          </a:p>
        </p:txBody>
      </p:sp>
      <p:sp>
        <p:nvSpPr>
          <p:cNvPr id="300" name="Google Shape;300;p34"/>
          <p:cNvSpPr txBox="1">
            <a:spLocks noGrp="1"/>
          </p:cNvSpPr>
          <p:nvPr>
            <p:ph type="subTitle" idx="4294967295"/>
          </p:nvPr>
        </p:nvSpPr>
        <p:spPr>
          <a:xfrm>
            <a:off x="1802250" y="2197938"/>
            <a:ext cx="55395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4800" dirty="0" smtClean="0">
                <a:latin typeface="Playfair Display"/>
                <a:ea typeface="Playfair Display"/>
                <a:cs typeface="Playfair Display"/>
                <a:sym typeface="Playfair Display"/>
              </a:rPr>
              <a:t>Perguntas?</a:t>
            </a:r>
            <a:endParaRPr sz="4800" dirty="0">
              <a:latin typeface="Playfair Display"/>
              <a:ea typeface="Playfair Display"/>
              <a:cs typeface="Playfair Display"/>
              <a:sym typeface="Playfair Display"/>
            </a:endParaRPr>
          </a:p>
        </p:txBody>
      </p:sp>
      <p:grpSp>
        <p:nvGrpSpPr>
          <p:cNvPr id="302" name="Google Shape;302;p34"/>
          <p:cNvGrpSpPr/>
          <p:nvPr/>
        </p:nvGrpSpPr>
        <p:grpSpPr>
          <a:xfrm>
            <a:off x="4182416" y="805186"/>
            <a:ext cx="779198" cy="777254"/>
            <a:chOff x="1278900" y="2333250"/>
            <a:chExt cx="381175" cy="381175"/>
          </a:xfrm>
        </p:grpSpPr>
        <p:sp>
          <p:nvSpPr>
            <p:cNvPr id="303" name="Google Shape;303;p34"/>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9050"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4"/>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9050"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4"/>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9050"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4"/>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9050"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67;p14"/>
          <p:cNvSpPr txBox="1">
            <a:spLocks/>
          </p:cNvSpPr>
          <p:nvPr/>
        </p:nvSpPr>
        <p:spPr>
          <a:xfrm>
            <a:off x="1802250" y="3417366"/>
            <a:ext cx="5539500" cy="11676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PT Serif"/>
              <a:buChar char="▣"/>
              <a:defRPr sz="2000" b="0" i="0" u="none" strike="noStrike" cap="none">
                <a:solidFill>
                  <a:schemeClr val="dk1"/>
                </a:solidFill>
                <a:latin typeface="PT Serif"/>
                <a:ea typeface="PT Serif"/>
                <a:cs typeface="PT Serif"/>
                <a:sym typeface="PT Serif"/>
              </a:defRPr>
            </a:lvl1pPr>
            <a:lvl2pPr marL="914400" marR="0" lvl="1" indent="-355600" algn="l" rtl="0">
              <a:lnSpc>
                <a:spcPct val="100000"/>
              </a:lnSpc>
              <a:spcBef>
                <a:spcPts val="0"/>
              </a:spcBef>
              <a:spcAft>
                <a:spcPts val="0"/>
              </a:spcAft>
              <a:buClr>
                <a:schemeClr val="dk1"/>
              </a:buClr>
              <a:buSzPts val="2000"/>
              <a:buFont typeface="PT Serif"/>
              <a:buChar char="○"/>
              <a:defRPr sz="2000" b="0" i="0" u="none" strike="noStrike" cap="none">
                <a:solidFill>
                  <a:schemeClr val="dk1"/>
                </a:solidFill>
                <a:latin typeface="PT Serif"/>
                <a:ea typeface="PT Serif"/>
                <a:cs typeface="PT Serif"/>
                <a:sym typeface="PT Serif"/>
              </a:defRPr>
            </a:lvl2pPr>
            <a:lvl3pPr marL="1371600" marR="0" lvl="2" indent="-355600" algn="l" rtl="0">
              <a:lnSpc>
                <a:spcPct val="100000"/>
              </a:lnSpc>
              <a:spcBef>
                <a:spcPts val="0"/>
              </a:spcBef>
              <a:spcAft>
                <a:spcPts val="0"/>
              </a:spcAft>
              <a:buClr>
                <a:schemeClr val="dk1"/>
              </a:buClr>
              <a:buSzPts val="2000"/>
              <a:buFont typeface="PT Serif"/>
              <a:buChar char="■"/>
              <a:defRPr sz="2000" b="0" i="0" u="none" strike="noStrike" cap="none">
                <a:solidFill>
                  <a:schemeClr val="dk1"/>
                </a:solidFill>
                <a:latin typeface="PT Serif"/>
                <a:ea typeface="PT Serif"/>
                <a:cs typeface="PT Serif"/>
                <a:sym typeface="PT Serif"/>
              </a:defRPr>
            </a:lvl3pPr>
            <a:lvl4pPr marL="1828800" marR="0" lvl="3" indent="-355600" algn="l" rtl="0">
              <a:lnSpc>
                <a:spcPct val="100000"/>
              </a:lnSpc>
              <a:spcBef>
                <a:spcPts val="0"/>
              </a:spcBef>
              <a:spcAft>
                <a:spcPts val="0"/>
              </a:spcAft>
              <a:buClr>
                <a:schemeClr val="dk1"/>
              </a:buClr>
              <a:buSzPts val="2000"/>
              <a:buFont typeface="PT Serif"/>
              <a:buChar char="●"/>
              <a:defRPr sz="2000" b="0" i="0" u="none" strike="noStrike" cap="none">
                <a:solidFill>
                  <a:schemeClr val="dk1"/>
                </a:solidFill>
                <a:latin typeface="PT Serif"/>
                <a:ea typeface="PT Serif"/>
                <a:cs typeface="PT Serif"/>
                <a:sym typeface="PT Serif"/>
              </a:defRPr>
            </a:lvl4pPr>
            <a:lvl5pPr marL="2286000" marR="0" lvl="4" indent="-355600" algn="l" rtl="0">
              <a:lnSpc>
                <a:spcPct val="100000"/>
              </a:lnSpc>
              <a:spcBef>
                <a:spcPts val="0"/>
              </a:spcBef>
              <a:spcAft>
                <a:spcPts val="0"/>
              </a:spcAft>
              <a:buClr>
                <a:schemeClr val="dk1"/>
              </a:buClr>
              <a:buSzPts val="2000"/>
              <a:buFont typeface="PT Serif"/>
              <a:buChar char="○"/>
              <a:defRPr sz="2000" b="0" i="0" u="none" strike="noStrike" cap="none">
                <a:solidFill>
                  <a:schemeClr val="dk1"/>
                </a:solidFill>
                <a:latin typeface="PT Serif"/>
                <a:ea typeface="PT Serif"/>
                <a:cs typeface="PT Serif"/>
                <a:sym typeface="PT Serif"/>
              </a:defRPr>
            </a:lvl5pPr>
            <a:lvl6pPr marL="2743200" marR="0" lvl="5" indent="-355600" algn="l" rtl="0">
              <a:lnSpc>
                <a:spcPct val="100000"/>
              </a:lnSpc>
              <a:spcBef>
                <a:spcPts val="0"/>
              </a:spcBef>
              <a:spcAft>
                <a:spcPts val="0"/>
              </a:spcAft>
              <a:buClr>
                <a:schemeClr val="dk1"/>
              </a:buClr>
              <a:buSzPts val="2000"/>
              <a:buFont typeface="PT Serif"/>
              <a:buChar char="■"/>
              <a:defRPr sz="2000" b="0" i="0" u="none" strike="noStrike" cap="none">
                <a:solidFill>
                  <a:schemeClr val="dk1"/>
                </a:solidFill>
                <a:latin typeface="PT Serif"/>
                <a:ea typeface="PT Serif"/>
                <a:cs typeface="PT Serif"/>
                <a:sym typeface="PT Serif"/>
              </a:defRPr>
            </a:lvl6pPr>
            <a:lvl7pPr marL="3200400" marR="0" lvl="6" indent="-355600" algn="l" rtl="0">
              <a:lnSpc>
                <a:spcPct val="100000"/>
              </a:lnSpc>
              <a:spcBef>
                <a:spcPts val="0"/>
              </a:spcBef>
              <a:spcAft>
                <a:spcPts val="0"/>
              </a:spcAft>
              <a:buClr>
                <a:schemeClr val="dk1"/>
              </a:buClr>
              <a:buSzPts val="2000"/>
              <a:buFont typeface="PT Serif"/>
              <a:buChar char="●"/>
              <a:defRPr sz="2000" b="0" i="0" u="none" strike="noStrike" cap="none">
                <a:solidFill>
                  <a:schemeClr val="dk1"/>
                </a:solidFill>
                <a:latin typeface="PT Serif"/>
                <a:ea typeface="PT Serif"/>
                <a:cs typeface="PT Serif"/>
                <a:sym typeface="PT Serif"/>
              </a:defRPr>
            </a:lvl7pPr>
            <a:lvl8pPr marL="3657600" marR="0" lvl="7" indent="-355600" algn="l" rtl="0">
              <a:lnSpc>
                <a:spcPct val="100000"/>
              </a:lnSpc>
              <a:spcBef>
                <a:spcPts val="0"/>
              </a:spcBef>
              <a:spcAft>
                <a:spcPts val="0"/>
              </a:spcAft>
              <a:buClr>
                <a:schemeClr val="dk1"/>
              </a:buClr>
              <a:buSzPts val="2000"/>
              <a:buFont typeface="PT Serif"/>
              <a:buChar char="○"/>
              <a:defRPr sz="2000" b="0" i="0" u="none" strike="noStrike" cap="none">
                <a:solidFill>
                  <a:schemeClr val="dk1"/>
                </a:solidFill>
                <a:latin typeface="PT Serif"/>
                <a:ea typeface="PT Serif"/>
                <a:cs typeface="PT Serif"/>
                <a:sym typeface="PT Serif"/>
              </a:defRPr>
            </a:lvl8pPr>
            <a:lvl9pPr marL="4114800" marR="0" lvl="8" indent="-355600" algn="l" rtl="0">
              <a:lnSpc>
                <a:spcPct val="100000"/>
              </a:lnSpc>
              <a:spcBef>
                <a:spcPts val="0"/>
              </a:spcBef>
              <a:spcAft>
                <a:spcPts val="0"/>
              </a:spcAft>
              <a:buClr>
                <a:schemeClr val="dk1"/>
              </a:buClr>
              <a:buSzPts val="2000"/>
              <a:buFont typeface="PT Serif"/>
              <a:buChar char="■"/>
              <a:defRPr sz="2000" b="0" i="0" u="none" strike="noStrike" cap="none">
                <a:solidFill>
                  <a:schemeClr val="dk1"/>
                </a:solidFill>
                <a:latin typeface="PT Serif"/>
                <a:ea typeface="PT Serif"/>
                <a:cs typeface="PT Serif"/>
                <a:sym typeface="PT Serif"/>
              </a:defRPr>
            </a:lvl9pPr>
          </a:lstStyle>
          <a:p>
            <a:pPr marL="0" indent="0" algn="ctr">
              <a:buFont typeface="PT Serif"/>
              <a:buNone/>
            </a:pPr>
            <a:r>
              <a:rPr lang="pt-BR" sz="1800" dirty="0" smtClean="0">
                <a:solidFill>
                  <a:schemeClr val="bg1">
                    <a:lumMod val="65000"/>
                  </a:schemeClr>
                </a:solidFill>
              </a:rPr>
              <a:t>Você me encontra em</a:t>
            </a:r>
          </a:p>
          <a:p>
            <a:pPr marL="0" indent="0" algn="ctr">
              <a:buFont typeface="PT Serif"/>
              <a:buNone/>
            </a:pPr>
            <a:r>
              <a:rPr lang="pt-BR" sz="1800" dirty="0" smtClean="0">
                <a:solidFill>
                  <a:schemeClr val="bg1">
                    <a:lumMod val="65000"/>
                  </a:schemeClr>
                </a:solidFill>
              </a:rPr>
              <a:t>(11) 97444-2729 | eformica@gmail.com</a:t>
            </a:r>
            <a:br>
              <a:rPr lang="pt-BR" sz="1800" dirty="0" smtClean="0">
                <a:solidFill>
                  <a:schemeClr val="bg1">
                    <a:lumMod val="65000"/>
                  </a:schemeClr>
                </a:solidFill>
              </a:rPr>
            </a:br>
            <a:r>
              <a:rPr lang="pt-BR" sz="1800" dirty="0" smtClean="0">
                <a:solidFill>
                  <a:schemeClr val="bg1">
                    <a:lumMod val="65000"/>
                  </a:schemeClr>
                </a:solidFill>
              </a:rPr>
              <a:t>www.linkedin.com/in/eucformica </a:t>
            </a:r>
            <a:endParaRPr lang="pt-BR" sz="1800" dirty="0">
              <a:solidFill>
                <a:schemeClr val="bg1">
                  <a:lumMod val="65000"/>
                </a:schemeClr>
              </a:solidFill>
            </a:endParaRPr>
          </a:p>
        </p:txBody>
      </p:sp>
    </p:spTree>
  </p:cSld>
  <p:clrMapOvr>
    <a:masterClrMapping/>
  </p:clrMapOvr>
  <mc:AlternateContent xmlns:mc="http://schemas.openxmlformats.org/markup-compatibility/2006" xmlns:p14="http://schemas.microsoft.com/office/powerpoint/2010/main">
    <mc:Choice Requires="p14">
      <p:transition p14:dur="300">
        <p14:reveal/>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ctrTitle"/>
          </p:nvPr>
        </p:nvSpPr>
        <p:spPr>
          <a:xfrm>
            <a:off x="1619700" y="1915581"/>
            <a:ext cx="59046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1</a:t>
            </a:r>
            <a:r>
              <a:rPr lang="en" dirty="0" smtClean="0"/>
              <a:t>.</a:t>
            </a:r>
            <a:endParaRPr dirty="0"/>
          </a:p>
          <a:p>
            <a:pPr marL="0" lvl="0" indent="0" algn="ctr" rtl="0">
              <a:spcBef>
                <a:spcPts val="0"/>
              </a:spcBef>
              <a:spcAft>
                <a:spcPts val="0"/>
              </a:spcAft>
              <a:buNone/>
            </a:pPr>
            <a:r>
              <a:rPr lang="en" dirty="0" smtClean="0"/>
              <a:t>Entendendo o Desafio</a:t>
            </a:r>
            <a:endParaRPr dirty="0"/>
          </a:p>
        </p:txBody>
      </p:sp>
      <p:sp>
        <p:nvSpPr>
          <p:cNvPr id="76" name="Google Shape;76;p15"/>
          <p:cNvSpPr txBox="1">
            <a:spLocks noGrp="1"/>
          </p:cNvSpPr>
          <p:nvPr>
            <p:ph type="sldNum" idx="12"/>
          </p:nvPr>
        </p:nvSpPr>
        <p:spPr>
          <a:xfrm>
            <a:off x="4297650" y="4419838"/>
            <a:ext cx="548700" cy="39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fld id="{00000000-1234-1234-1234-123412341234}" type="slidenum">
              <a:rPr lang="en"/>
              <a:t>4</a:t>
            </a:fld>
            <a:endParaRPr/>
          </a:p>
        </p:txBody>
      </p:sp>
    </p:spTree>
  </p:cSld>
  <p:clrMapOvr>
    <a:masterClrMapping/>
  </p:clrMapOvr>
  <mc:AlternateContent xmlns:mc="http://schemas.openxmlformats.org/markup-compatibility/2006" xmlns:p14="http://schemas.microsoft.com/office/powerpoint/2010/main">
    <mc:Choice Requires="p14">
      <p:transition p14:dur="300">
        <p14:reveal/>
      </p:transition>
    </mc:Choice>
    <mc:Fallback xmlns="">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11" name="Google Shape;58;p13"/>
          <p:cNvSpPr txBox="1"/>
          <p:nvPr/>
        </p:nvSpPr>
        <p:spPr>
          <a:xfrm>
            <a:off x="577710" y="387471"/>
            <a:ext cx="3847075" cy="4386545"/>
          </a:xfrm>
          <a:prstGeom prst="rect">
            <a:avLst/>
          </a:prstGeom>
          <a:noFill/>
          <a:ln>
            <a:noFill/>
          </a:ln>
        </p:spPr>
        <p:txBody>
          <a:bodyPr spcFirstLastPara="1" wrap="square" lIns="91425" tIns="91425" rIns="91425" bIns="91425" anchor="t" anchorCtr="0">
            <a:noAutofit/>
          </a:bodyPr>
          <a:lstStyle/>
          <a:p>
            <a:pPr lvl="0">
              <a:spcBef>
                <a:spcPts val="600"/>
              </a:spcBef>
            </a:pPr>
            <a:r>
              <a:rPr lang="pt-BR" b="1" dirty="0">
                <a:solidFill>
                  <a:srgbClr val="1D1D1B"/>
                </a:solidFill>
                <a:latin typeface="PT Serif" panose="020B0604020202020204" charset="0"/>
                <a:ea typeface="PT Serif"/>
                <a:cs typeface="PT Serif"/>
                <a:sym typeface="PT Serif"/>
              </a:rPr>
              <a:t>Empresa</a:t>
            </a:r>
            <a:endParaRPr lang="pt-BR" dirty="0">
              <a:solidFill>
                <a:srgbClr val="1D1D1B"/>
              </a:solidFill>
              <a:latin typeface="PT Serif" panose="020B0604020202020204" charset="0"/>
              <a:ea typeface="PT Serif"/>
              <a:cs typeface="PT Serif"/>
              <a:sym typeface="PT Serif"/>
            </a:endParaRPr>
          </a:p>
          <a:p>
            <a:pPr marL="171450" lvl="0" indent="-171450">
              <a:spcBef>
                <a:spcPts val="600"/>
              </a:spcBef>
              <a:buClr>
                <a:schemeClr val="dk1"/>
              </a:buClr>
              <a:buSzPts val="1100"/>
              <a:buFont typeface="Arial" panose="020B0604020202020204" pitchFamily="34" charset="0"/>
              <a:buChar char="•"/>
            </a:pPr>
            <a:r>
              <a:rPr lang="pt-BR" sz="1200" dirty="0">
                <a:solidFill>
                  <a:schemeClr val="bg1">
                    <a:lumMod val="50000"/>
                  </a:schemeClr>
                </a:solidFill>
                <a:latin typeface="PT Serif" panose="020B0604020202020204" charset="0"/>
                <a:ea typeface="PT Serif"/>
                <a:cs typeface="PT Serif"/>
                <a:sym typeface="PT Serif"/>
              </a:rPr>
              <a:t>Considere uma empresa bem estabelecida que opera no setor de varejo de alimentos.</a:t>
            </a:r>
          </a:p>
          <a:p>
            <a:pPr marL="171450" lvl="0" indent="-171450">
              <a:spcBef>
                <a:spcPts val="600"/>
              </a:spcBef>
              <a:buClr>
                <a:schemeClr val="dk1"/>
              </a:buClr>
              <a:buSzPts val="1100"/>
              <a:buFont typeface="Arial" panose="020B0604020202020204" pitchFamily="34" charset="0"/>
              <a:buChar char="•"/>
            </a:pPr>
            <a:r>
              <a:rPr lang="pt-BR" sz="1200" dirty="0">
                <a:solidFill>
                  <a:schemeClr val="bg1">
                    <a:lumMod val="50000"/>
                  </a:schemeClr>
                </a:solidFill>
                <a:latin typeface="PT Serif" panose="020B0604020202020204" charset="0"/>
                <a:ea typeface="PT Serif"/>
                <a:cs typeface="PT Serif"/>
                <a:sym typeface="PT Serif"/>
              </a:rPr>
              <a:t>Têm cerca de centenas de milhares de clientes cadastrados e atendem a quase um milhão de consumidores por ano.</a:t>
            </a:r>
            <a:endParaRPr lang="pt-BR" sz="1200" dirty="0">
              <a:solidFill>
                <a:schemeClr val="bg1">
                  <a:lumMod val="50000"/>
                </a:schemeClr>
              </a:solidFill>
              <a:latin typeface="PT Serif" panose="020B0604020202020204" charset="0"/>
            </a:endParaRPr>
          </a:p>
          <a:p>
            <a:pPr marL="171450" indent="-171450">
              <a:spcBef>
                <a:spcPts val="600"/>
              </a:spcBef>
              <a:buClr>
                <a:schemeClr val="dk1"/>
              </a:buClr>
              <a:buSzPts val="1100"/>
              <a:buFont typeface="Arial" panose="020B0604020202020204" pitchFamily="34" charset="0"/>
              <a:buChar char="•"/>
            </a:pPr>
            <a:r>
              <a:rPr lang="pt-BR" sz="1200" dirty="0">
                <a:solidFill>
                  <a:schemeClr val="bg1">
                    <a:lumMod val="50000"/>
                  </a:schemeClr>
                </a:solidFill>
                <a:latin typeface="PT Serif" panose="020B0604020202020204" charset="0"/>
                <a:ea typeface="PT Serif"/>
                <a:cs typeface="PT Serif"/>
                <a:sym typeface="PT Serif"/>
              </a:rPr>
              <a:t>Teve receitas sólidas nos últimos 3 anos, mas as perspectivas de crescimento do lucro não são promissoras, por isso, várias iniciativas estratégicas estão sendo consideradas para reverter a situação</a:t>
            </a:r>
            <a:r>
              <a:rPr lang="pt-BR" sz="1200" dirty="0" smtClean="0">
                <a:solidFill>
                  <a:schemeClr val="bg1">
                    <a:lumMod val="50000"/>
                  </a:schemeClr>
                </a:solidFill>
                <a:latin typeface="PT Serif" panose="020B0604020202020204" charset="0"/>
                <a:ea typeface="PT Serif"/>
                <a:cs typeface="PT Serif"/>
                <a:sym typeface="PT Serif"/>
              </a:rPr>
              <a:t>.</a:t>
            </a:r>
          </a:p>
          <a:p>
            <a:pPr>
              <a:spcBef>
                <a:spcPts val="600"/>
              </a:spcBef>
              <a:buClr>
                <a:schemeClr val="dk1"/>
              </a:buClr>
              <a:buSzPts val="1100"/>
            </a:pPr>
            <a:endParaRPr lang="pt-BR" sz="1200" dirty="0" smtClean="0">
              <a:solidFill>
                <a:schemeClr val="bg1">
                  <a:lumMod val="50000"/>
                </a:schemeClr>
              </a:solidFill>
              <a:latin typeface="PT Serif" panose="020B0604020202020204" charset="0"/>
              <a:ea typeface="PT Serif"/>
              <a:cs typeface="PT Serif"/>
              <a:sym typeface="PT Serif"/>
            </a:endParaRPr>
          </a:p>
          <a:p>
            <a:pPr>
              <a:spcBef>
                <a:spcPts val="600"/>
              </a:spcBef>
            </a:pPr>
            <a:r>
              <a:rPr lang="pt-BR" b="1" dirty="0">
                <a:latin typeface="PT Serif" panose="020B0604020202020204" charset="0"/>
              </a:rPr>
              <a:t>Departamento de Marketing</a:t>
            </a:r>
            <a:endParaRPr lang="pt-BR" dirty="0">
              <a:solidFill>
                <a:srgbClr val="1D1D1B"/>
              </a:solidFill>
              <a:latin typeface="PT Serif" panose="020B0604020202020204" charset="0"/>
              <a:ea typeface="PT Serif"/>
              <a:cs typeface="PT Serif"/>
              <a:sym typeface="PT Serif"/>
            </a:endParaRPr>
          </a:p>
          <a:p>
            <a:pPr marL="171450" lvl="0" indent="-171450">
              <a:spcBef>
                <a:spcPts val="600"/>
              </a:spcBef>
              <a:buFont typeface="Arial" panose="020B0604020202020204" pitchFamily="34" charset="0"/>
              <a:buChar char="•"/>
            </a:pPr>
            <a:r>
              <a:rPr lang="pt-BR" sz="1200" dirty="0">
                <a:solidFill>
                  <a:schemeClr val="bg1">
                    <a:lumMod val="50000"/>
                  </a:schemeClr>
                </a:solidFill>
                <a:latin typeface="PT Serif" panose="020B0604020202020204" charset="0"/>
              </a:rPr>
              <a:t>Pressionado a gastar seu orçamento anual com mais sabedoria, o CMO percebe a importância de ter uma abordagem mais quantitativa na tomada de decisões, razão pela qual uma pequena equipe de cientistas de dados foi contratada para construir um modelo preditivo que apoiará as iniciativas de marketing direto</a:t>
            </a:r>
            <a:r>
              <a:rPr lang="pt-BR" sz="1200" dirty="0" smtClean="0">
                <a:solidFill>
                  <a:schemeClr val="bg1">
                    <a:lumMod val="50000"/>
                  </a:schemeClr>
                </a:solidFill>
                <a:latin typeface="PT Serif" panose="020B0604020202020204" charset="0"/>
              </a:rPr>
              <a:t>.</a:t>
            </a:r>
            <a:endParaRPr lang="pt-BR" sz="1200" dirty="0">
              <a:solidFill>
                <a:schemeClr val="bg1">
                  <a:lumMod val="50000"/>
                </a:schemeClr>
              </a:solidFill>
              <a:latin typeface="PT Serif" panose="020B0604020202020204" charset="0"/>
            </a:endParaRPr>
          </a:p>
        </p:txBody>
      </p:sp>
      <p:sp>
        <p:nvSpPr>
          <p:cNvPr id="6" name="Google Shape;58;p13"/>
          <p:cNvSpPr txBox="1"/>
          <p:nvPr/>
        </p:nvSpPr>
        <p:spPr>
          <a:xfrm>
            <a:off x="4722499" y="387471"/>
            <a:ext cx="3847075" cy="4386545"/>
          </a:xfrm>
          <a:prstGeom prst="rect">
            <a:avLst/>
          </a:prstGeom>
          <a:noFill/>
          <a:ln>
            <a:noFill/>
          </a:ln>
        </p:spPr>
        <p:txBody>
          <a:bodyPr spcFirstLastPara="1" wrap="square" lIns="91425" tIns="91425" rIns="91425" bIns="91425" anchor="t" anchorCtr="0">
            <a:noAutofit/>
          </a:bodyPr>
          <a:lstStyle/>
          <a:p>
            <a:pPr lvl="0">
              <a:spcBef>
                <a:spcPts val="600"/>
              </a:spcBef>
            </a:pPr>
            <a:r>
              <a:rPr lang="pt-BR" b="1" dirty="0">
                <a:latin typeface="PT Serif" panose="020B0604020202020204" charset="0"/>
              </a:rPr>
              <a:t>Campanha Piloto</a:t>
            </a:r>
          </a:p>
          <a:p>
            <a:pPr marL="171450" indent="-171450">
              <a:spcBef>
                <a:spcPts val="600"/>
              </a:spcBef>
              <a:buFont typeface="Arial" panose="020B0604020202020204" pitchFamily="34" charset="0"/>
              <a:buChar char="•"/>
            </a:pPr>
            <a:r>
              <a:rPr lang="pt-BR" sz="1200" dirty="0">
                <a:solidFill>
                  <a:schemeClr val="bg1">
                    <a:lumMod val="50000"/>
                  </a:schemeClr>
                </a:solidFill>
                <a:latin typeface="PT Serif" panose="020A0603040505020204" pitchFamily="18" charset="0"/>
              </a:rPr>
              <a:t>O objetivo da equipe é construir um modelo preditivo que produza o maior lucro para o próxima campanha de marketing direto, prevista para o próximo mês</a:t>
            </a:r>
            <a:r>
              <a:rPr lang="pt-BR" sz="1200" dirty="0" smtClean="0">
                <a:solidFill>
                  <a:schemeClr val="bg1">
                    <a:lumMod val="50000"/>
                  </a:schemeClr>
                </a:solidFill>
                <a:latin typeface="PT Serif" panose="020A0603040505020204" pitchFamily="18" charset="0"/>
              </a:rPr>
              <a:t>.</a:t>
            </a:r>
          </a:p>
          <a:p>
            <a:pPr marL="171450" indent="-171450">
              <a:spcBef>
                <a:spcPts val="600"/>
              </a:spcBef>
              <a:buFont typeface="Arial" panose="020B0604020202020204" pitchFamily="34" charset="0"/>
              <a:buChar char="•"/>
            </a:pPr>
            <a:r>
              <a:rPr lang="pt-BR" sz="1200" dirty="0" smtClean="0">
                <a:solidFill>
                  <a:schemeClr val="bg1">
                    <a:lumMod val="50000"/>
                  </a:schemeClr>
                </a:solidFill>
                <a:latin typeface="PT Serif" panose="020A0603040505020204" pitchFamily="18" charset="0"/>
              </a:rPr>
              <a:t>A </a:t>
            </a:r>
            <a:r>
              <a:rPr lang="pt-BR" sz="1200" dirty="0">
                <a:solidFill>
                  <a:schemeClr val="bg1">
                    <a:lumMod val="50000"/>
                  </a:schemeClr>
                </a:solidFill>
                <a:latin typeface="PT Serif" panose="020A0603040505020204" pitchFamily="18" charset="0"/>
              </a:rPr>
              <a:t>nova </a:t>
            </a:r>
            <a:r>
              <a:rPr lang="pt-BR" sz="1200" dirty="0" smtClean="0">
                <a:solidFill>
                  <a:schemeClr val="bg1">
                    <a:lumMod val="50000"/>
                  </a:schemeClr>
                </a:solidFill>
                <a:latin typeface="PT Serif" panose="020A0603040505020204" pitchFamily="18" charset="0"/>
              </a:rPr>
              <a:t>campanha </a:t>
            </a:r>
            <a:r>
              <a:rPr lang="pt-BR" sz="1200" dirty="0">
                <a:solidFill>
                  <a:schemeClr val="bg1">
                    <a:lumMod val="50000"/>
                  </a:schemeClr>
                </a:solidFill>
                <a:latin typeface="PT Serif" panose="020A0603040505020204" pitchFamily="18" charset="0"/>
              </a:rPr>
              <a:t>visa </a:t>
            </a:r>
            <a:r>
              <a:rPr lang="pt-BR" sz="1200" dirty="0" smtClean="0">
                <a:solidFill>
                  <a:schemeClr val="bg1">
                    <a:lumMod val="50000"/>
                  </a:schemeClr>
                </a:solidFill>
                <a:latin typeface="PT Serif" panose="020A0603040505020204" pitchFamily="18" charset="0"/>
              </a:rPr>
              <a:t>vender </a:t>
            </a:r>
            <a:r>
              <a:rPr lang="pt-BR" sz="1200" dirty="0">
                <a:solidFill>
                  <a:schemeClr val="bg1">
                    <a:lumMod val="50000"/>
                  </a:schemeClr>
                </a:solidFill>
                <a:latin typeface="PT Serif" panose="020A0603040505020204" pitchFamily="18" charset="0"/>
              </a:rPr>
              <a:t>um novo </a:t>
            </a:r>
            <a:r>
              <a:rPr lang="pt-BR" sz="1200" dirty="0" err="1">
                <a:solidFill>
                  <a:schemeClr val="bg1">
                    <a:lumMod val="50000"/>
                  </a:schemeClr>
                </a:solidFill>
                <a:latin typeface="PT Serif" panose="020A0603040505020204" pitchFamily="18" charset="0"/>
              </a:rPr>
              <a:t>gadget</a:t>
            </a:r>
            <a:r>
              <a:rPr lang="pt-BR" sz="1200" dirty="0">
                <a:solidFill>
                  <a:schemeClr val="bg1">
                    <a:lumMod val="50000"/>
                  </a:schemeClr>
                </a:solidFill>
                <a:latin typeface="PT Serif" panose="020A0603040505020204" pitchFamily="18" charset="0"/>
              </a:rPr>
              <a:t> para o banco de dados de </a:t>
            </a:r>
            <a:r>
              <a:rPr lang="pt-BR" sz="1200" dirty="0" smtClean="0">
                <a:solidFill>
                  <a:schemeClr val="bg1">
                    <a:lumMod val="50000"/>
                  </a:schemeClr>
                </a:solidFill>
                <a:latin typeface="PT Serif" panose="020A0603040505020204" pitchFamily="18" charset="0"/>
              </a:rPr>
              <a:t>clientes.</a:t>
            </a:r>
          </a:p>
          <a:p>
            <a:pPr marL="171450" indent="-171450">
              <a:spcBef>
                <a:spcPts val="600"/>
              </a:spcBef>
              <a:buFont typeface="Arial" panose="020B0604020202020204" pitchFamily="34" charset="0"/>
              <a:buChar char="•"/>
            </a:pPr>
            <a:r>
              <a:rPr lang="pt-BR" sz="1200" dirty="0" smtClean="0">
                <a:solidFill>
                  <a:schemeClr val="bg1">
                    <a:lumMod val="50000"/>
                  </a:schemeClr>
                </a:solidFill>
                <a:latin typeface="PT Serif" panose="020A0603040505020204" pitchFamily="18" charset="0"/>
              </a:rPr>
              <a:t>Para </a:t>
            </a:r>
            <a:r>
              <a:rPr lang="pt-BR" sz="1200" dirty="0">
                <a:solidFill>
                  <a:schemeClr val="bg1">
                    <a:lumMod val="50000"/>
                  </a:schemeClr>
                </a:solidFill>
                <a:latin typeface="PT Serif" panose="020A0603040505020204" pitchFamily="18" charset="0"/>
              </a:rPr>
              <a:t>construir o modelo, </a:t>
            </a:r>
            <a:r>
              <a:rPr lang="pt-BR" sz="1200" dirty="0" smtClean="0">
                <a:solidFill>
                  <a:schemeClr val="bg1">
                    <a:lumMod val="50000"/>
                  </a:schemeClr>
                </a:solidFill>
                <a:latin typeface="PT Serif" panose="020A0603040505020204" pitchFamily="18" charset="0"/>
              </a:rPr>
              <a:t>foi realizada uma </a:t>
            </a:r>
            <a:r>
              <a:rPr lang="pt-BR" sz="1200" dirty="0">
                <a:solidFill>
                  <a:schemeClr val="bg1">
                    <a:lumMod val="50000"/>
                  </a:schemeClr>
                </a:solidFill>
                <a:latin typeface="PT Serif" panose="020A0603040505020204" pitchFamily="18" charset="0"/>
              </a:rPr>
              <a:t>campanha piloto envolvendo </a:t>
            </a:r>
            <a:r>
              <a:rPr lang="pt-BR" sz="1200" dirty="0" smtClean="0">
                <a:solidFill>
                  <a:schemeClr val="bg1">
                    <a:lumMod val="50000"/>
                  </a:schemeClr>
                </a:solidFill>
                <a:latin typeface="PT Serif" panose="020A0603040505020204" pitchFamily="18" charset="0"/>
              </a:rPr>
              <a:t>2.240 clientes.</a:t>
            </a:r>
          </a:p>
          <a:p>
            <a:pPr marL="171450" indent="-171450">
              <a:spcBef>
                <a:spcPts val="600"/>
              </a:spcBef>
              <a:buFont typeface="Arial" panose="020B0604020202020204" pitchFamily="34" charset="0"/>
              <a:buChar char="•"/>
            </a:pPr>
            <a:r>
              <a:rPr lang="pt-BR" sz="1200" dirty="0" smtClean="0">
                <a:solidFill>
                  <a:schemeClr val="bg1">
                    <a:lumMod val="50000"/>
                  </a:schemeClr>
                </a:solidFill>
                <a:latin typeface="PT Serif" panose="020A0603040505020204" pitchFamily="18" charset="0"/>
              </a:rPr>
              <a:t>Os </a:t>
            </a:r>
            <a:r>
              <a:rPr lang="pt-BR" sz="1200" dirty="0">
                <a:solidFill>
                  <a:schemeClr val="bg1">
                    <a:lumMod val="50000"/>
                  </a:schemeClr>
                </a:solidFill>
                <a:latin typeface="PT Serif" panose="020A0603040505020204" pitchFamily="18" charset="0"/>
              </a:rPr>
              <a:t>clientes foram selecionados aleatoriamente e contatados por telefone sobre a aquisição do </a:t>
            </a:r>
            <a:r>
              <a:rPr lang="pt-BR" sz="1200" dirty="0" err="1">
                <a:solidFill>
                  <a:schemeClr val="bg1">
                    <a:lumMod val="50000"/>
                  </a:schemeClr>
                </a:solidFill>
                <a:latin typeface="PT Serif" panose="020A0603040505020204" pitchFamily="18" charset="0"/>
              </a:rPr>
              <a:t>gadget</a:t>
            </a:r>
            <a:r>
              <a:rPr lang="pt-BR" sz="1200" dirty="0" smtClean="0">
                <a:solidFill>
                  <a:schemeClr val="bg1">
                    <a:lumMod val="50000"/>
                  </a:schemeClr>
                </a:solidFill>
                <a:latin typeface="PT Serif" panose="020A0603040505020204" pitchFamily="18" charset="0"/>
              </a:rPr>
              <a:t>.</a:t>
            </a:r>
          </a:p>
          <a:p>
            <a:pPr marL="171450" indent="-171450">
              <a:spcBef>
                <a:spcPts val="600"/>
              </a:spcBef>
              <a:buFont typeface="Arial" panose="020B0604020202020204" pitchFamily="34" charset="0"/>
              <a:buChar char="•"/>
            </a:pPr>
            <a:r>
              <a:rPr lang="pt-BR" sz="1200" dirty="0" smtClean="0">
                <a:solidFill>
                  <a:schemeClr val="bg1">
                    <a:lumMod val="50000"/>
                  </a:schemeClr>
                </a:solidFill>
                <a:latin typeface="PT Serif" panose="020A0603040505020204" pitchFamily="18" charset="0"/>
              </a:rPr>
              <a:t>Durante </a:t>
            </a:r>
            <a:r>
              <a:rPr lang="pt-BR" sz="1200" dirty="0">
                <a:solidFill>
                  <a:schemeClr val="bg1">
                    <a:lumMod val="50000"/>
                  </a:schemeClr>
                </a:solidFill>
                <a:latin typeface="PT Serif" panose="020A0603040505020204" pitchFamily="18" charset="0"/>
              </a:rPr>
              <a:t>os meses seguintes, os clientes que compraram o oferta foram devidamente </a:t>
            </a:r>
            <a:r>
              <a:rPr lang="pt-BR" sz="1200" dirty="0" smtClean="0">
                <a:solidFill>
                  <a:schemeClr val="bg1">
                    <a:lumMod val="50000"/>
                  </a:schemeClr>
                </a:solidFill>
                <a:latin typeface="PT Serif" panose="020A0603040505020204" pitchFamily="18" charset="0"/>
              </a:rPr>
              <a:t>rotulados.</a:t>
            </a:r>
          </a:p>
          <a:p>
            <a:pPr marL="171450" indent="-171450">
              <a:spcBef>
                <a:spcPts val="600"/>
              </a:spcBef>
              <a:buFont typeface="Arial" panose="020B0604020202020204" pitchFamily="34" charset="0"/>
              <a:buChar char="•"/>
            </a:pPr>
            <a:r>
              <a:rPr lang="pt-BR" sz="1200" dirty="0" smtClean="0">
                <a:solidFill>
                  <a:schemeClr val="bg1">
                    <a:lumMod val="50000"/>
                  </a:schemeClr>
                </a:solidFill>
                <a:latin typeface="PT Serif" panose="020A0603040505020204" pitchFamily="18" charset="0"/>
              </a:rPr>
              <a:t>O </a:t>
            </a:r>
            <a:r>
              <a:rPr lang="pt-BR" sz="1200" dirty="0">
                <a:solidFill>
                  <a:schemeClr val="bg1">
                    <a:lumMod val="50000"/>
                  </a:schemeClr>
                </a:solidFill>
                <a:latin typeface="PT Serif" panose="020A0603040505020204" pitchFamily="18" charset="0"/>
              </a:rPr>
              <a:t>custo total da campanha de amostra foi de 6.720MU e a receita gerado pelos clientes que aceitaram a oferta foi de </a:t>
            </a:r>
            <a:r>
              <a:rPr lang="pt-BR" sz="1200" dirty="0" smtClean="0">
                <a:solidFill>
                  <a:schemeClr val="bg1">
                    <a:lumMod val="50000"/>
                  </a:schemeClr>
                </a:solidFill>
                <a:latin typeface="PT Serif" panose="020A0603040505020204" pitchFamily="18" charset="0"/>
              </a:rPr>
              <a:t>3.674MU.</a:t>
            </a:r>
          </a:p>
          <a:p>
            <a:pPr marL="171450" indent="-171450">
              <a:spcBef>
                <a:spcPts val="600"/>
              </a:spcBef>
              <a:buFont typeface="Arial" panose="020B0604020202020204" pitchFamily="34" charset="0"/>
              <a:buChar char="•"/>
            </a:pPr>
            <a:r>
              <a:rPr lang="pt-BR" sz="1200" dirty="0" smtClean="0">
                <a:solidFill>
                  <a:schemeClr val="bg1">
                    <a:lumMod val="50000"/>
                  </a:schemeClr>
                </a:solidFill>
                <a:latin typeface="PT Serif" panose="020A0603040505020204" pitchFamily="18" charset="0"/>
              </a:rPr>
              <a:t>A </a:t>
            </a:r>
            <a:r>
              <a:rPr lang="pt-BR" sz="1200" dirty="0">
                <a:solidFill>
                  <a:schemeClr val="bg1">
                    <a:lumMod val="50000"/>
                  </a:schemeClr>
                </a:solidFill>
                <a:latin typeface="PT Serif" panose="020A0603040505020204" pitchFamily="18" charset="0"/>
              </a:rPr>
              <a:t>campanha teve um lucro de -3.046MU. A taxa de sucesso da campanha foi de 15</a:t>
            </a:r>
            <a:r>
              <a:rPr lang="pt-BR" sz="1200" dirty="0" smtClean="0">
                <a:solidFill>
                  <a:schemeClr val="bg1">
                    <a:lumMod val="50000"/>
                  </a:schemeClr>
                </a:solidFill>
                <a:latin typeface="PT Serif" panose="020A0603040505020204" pitchFamily="18" charset="0"/>
              </a:rPr>
              <a:t>%.</a:t>
            </a:r>
            <a:endParaRPr lang="pt-BR" sz="1200" dirty="0">
              <a:solidFill>
                <a:schemeClr val="bg1">
                  <a:lumMod val="50000"/>
                </a:schemeClr>
              </a:solidFill>
              <a:latin typeface="PT Serif" panose="020A06030405050202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300">
        <p14:reveal/>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p:cNvPicPr>
            <a:picLocks noChangeAspect="1"/>
          </p:cNvPicPr>
          <p:nvPr/>
        </p:nvPicPr>
        <p:blipFill>
          <a:blip r:embed="rId2"/>
          <a:stretch>
            <a:fillRect/>
          </a:stretch>
        </p:blipFill>
        <p:spPr>
          <a:xfrm>
            <a:off x="3870337" y="1492704"/>
            <a:ext cx="1496858" cy="1326030"/>
          </a:xfrm>
          <a:prstGeom prst="rect">
            <a:avLst/>
          </a:prstGeom>
          <a:ln>
            <a:noFill/>
          </a:ln>
          <a:effectLst>
            <a:outerShdw blurRad="190500" algn="tl" rotWithShape="0">
              <a:srgbClr val="000000">
                <a:alpha val="70000"/>
              </a:srgbClr>
            </a:outerShdw>
          </a:effectLst>
        </p:spPr>
      </p:pic>
      <p:pic>
        <p:nvPicPr>
          <p:cNvPr id="10" name="Imagem 9"/>
          <p:cNvPicPr>
            <a:picLocks noChangeAspect="1"/>
          </p:cNvPicPr>
          <p:nvPr/>
        </p:nvPicPr>
        <p:blipFill>
          <a:blip r:embed="rId3"/>
          <a:stretch>
            <a:fillRect/>
          </a:stretch>
        </p:blipFill>
        <p:spPr>
          <a:xfrm>
            <a:off x="7038407" y="1492704"/>
            <a:ext cx="1507450" cy="1326030"/>
          </a:xfrm>
          <a:prstGeom prst="rect">
            <a:avLst/>
          </a:prstGeom>
          <a:ln>
            <a:noFill/>
          </a:ln>
          <a:effectLst>
            <a:outerShdw blurRad="190500" algn="tl" rotWithShape="0">
              <a:srgbClr val="000000">
                <a:alpha val="70000"/>
              </a:srgbClr>
            </a:outerShdw>
          </a:effectLst>
        </p:spPr>
      </p:pic>
      <p:pic>
        <p:nvPicPr>
          <p:cNvPr id="11" name="Imagem 10"/>
          <p:cNvPicPr>
            <a:picLocks noChangeAspect="1"/>
          </p:cNvPicPr>
          <p:nvPr/>
        </p:nvPicPr>
        <p:blipFill>
          <a:blip r:embed="rId4"/>
          <a:stretch>
            <a:fillRect/>
          </a:stretch>
        </p:blipFill>
        <p:spPr>
          <a:xfrm>
            <a:off x="654771" y="1495193"/>
            <a:ext cx="1501905" cy="1323542"/>
          </a:xfrm>
          <a:prstGeom prst="rect">
            <a:avLst/>
          </a:prstGeom>
          <a:ln>
            <a:noFill/>
          </a:ln>
          <a:effectLst>
            <a:outerShdw blurRad="190500" algn="tl" rotWithShape="0">
              <a:srgbClr val="000000">
                <a:alpha val="70000"/>
              </a:srgbClr>
            </a:outerShdw>
          </a:effectLst>
        </p:spPr>
      </p:pic>
      <p:pic>
        <p:nvPicPr>
          <p:cNvPr id="12" name="Picture 2" descr="Longa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2182" y="1489680"/>
            <a:ext cx="1507451" cy="133632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3" name="Picture 4" descr="Bacalhau em São Paulo: entenda a história desse prato - Marettimo"/>
          <p:cNvPicPr>
            <a:picLocks noChangeAspect="1" noChangeArrowheads="1"/>
          </p:cNvPicPr>
          <p:nvPr/>
        </p:nvPicPr>
        <p:blipFill rotWithShape="1">
          <a:blip r:embed="rId6">
            <a:extLst>
              <a:ext uri="{28A0092B-C50C-407E-A947-70E740481C1C}">
                <a14:useLocalDpi xmlns:a14="http://schemas.microsoft.com/office/drawing/2010/main" val="0"/>
              </a:ext>
            </a:extLst>
          </a:blip>
          <a:srcRect l="18432" r="4111"/>
          <a:stretch/>
        </p:blipFill>
        <p:spPr bwMode="auto">
          <a:xfrm>
            <a:off x="5436083" y="1489679"/>
            <a:ext cx="1507451" cy="133632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4" name="CaixaDeTexto 13"/>
          <p:cNvSpPr txBox="1"/>
          <p:nvPr/>
        </p:nvSpPr>
        <p:spPr>
          <a:xfrm>
            <a:off x="1024849" y="2888746"/>
            <a:ext cx="720069" cy="307777"/>
          </a:xfrm>
          <a:prstGeom prst="rect">
            <a:avLst/>
          </a:prstGeom>
          <a:noFill/>
        </p:spPr>
        <p:txBody>
          <a:bodyPr wrap="none" rtlCol="0">
            <a:spAutoFit/>
          </a:bodyPr>
          <a:lstStyle/>
          <a:p>
            <a:r>
              <a:rPr lang="pt-BR" i="1" dirty="0" smtClean="0">
                <a:latin typeface="PT Serif" panose="020A0603040505020204" charset="0"/>
              </a:rPr>
              <a:t>Carnes</a:t>
            </a:r>
            <a:endParaRPr lang="pt-BR" i="1" dirty="0">
              <a:latin typeface="PT Serif" panose="020A0603040505020204" charset="0"/>
            </a:endParaRPr>
          </a:p>
        </p:txBody>
      </p:sp>
      <p:sp>
        <p:nvSpPr>
          <p:cNvPr id="15" name="CaixaDeTexto 14"/>
          <p:cNvSpPr txBox="1"/>
          <p:nvPr/>
        </p:nvSpPr>
        <p:spPr>
          <a:xfrm>
            <a:off x="2314433" y="2888744"/>
            <a:ext cx="1402948" cy="307777"/>
          </a:xfrm>
          <a:prstGeom prst="rect">
            <a:avLst/>
          </a:prstGeom>
          <a:noFill/>
        </p:spPr>
        <p:txBody>
          <a:bodyPr wrap="none" rtlCol="0">
            <a:spAutoFit/>
          </a:bodyPr>
          <a:lstStyle/>
          <a:p>
            <a:r>
              <a:rPr lang="pt-BR" i="1" dirty="0" smtClean="0">
                <a:latin typeface="PT Serif" panose="020A0603040505020204" charset="0"/>
              </a:rPr>
              <a:t>Frutas Exóticas</a:t>
            </a:r>
            <a:endParaRPr lang="pt-BR" i="1" dirty="0">
              <a:latin typeface="PT Serif" panose="020A0603040505020204" charset="0"/>
            </a:endParaRPr>
          </a:p>
        </p:txBody>
      </p:sp>
      <p:sp>
        <p:nvSpPr>
          <p:cNvPr id="16" name="CaixaDeTexto 15"/>
          <p:cNvSpPr txBox="1"/>
          <p:nvPr/>
        </p:nvSpPr>
        <p:spPr>
          <a:xfrm>
            <a:off x="4245219" y="2888745"/>
            <a:ext cx="718466" cy="307777"/>
          </a:xfrm>
          <a:prstGeom prst="rect">
            <a:avLst/>
          </a:prstGeom>
          <a:noFill/>
        </p:spPr>
        <p:txBody>
          <a:bodyPr wrap="none" rtlCol="0">
            <a:spAutoFit/>
          </a:bodyPr>
          <a:lstStyle/>
          <a:p>
            <a:r>
              <a:rPr lang="pt-BR" i="1" dirty="0" smtClean="0">
                <a:latin typeface="PT Serif" panose="020A0603040505020204" charset="0"/>
              </a:rPr>
              <a:t>Vinhos</a:t>
            </a:r>
            <a:endParaRPr lang="pt-BR" i="1" dirty="0">
              <a:latin typeface="PT Serif" panose="020A0603040505020204" charset="0"/>
            </a:endParaRPr>
          </a:p>
        </p:txBody>
      </p:sp>
      <p:sp>
        <p:nvSpPr>
          <p:cNvPr id="17" name="CaixaDeTexto 16"/>
          <p:cNvSpPr txBox="1"/>
          <p:nvPr/>
        </p:nvSpPr>
        <p:spPr>
          <a:xfrm>
            <a:off x="5295172" y="2888744"/>
            <a:ext cx="1789272" cy="307777"/>
          </a:xfrm>
          <a:prstGeom prst="rect">
            <a:avLst/>
          </a:prstGeom>
          <a:noFill/>
        </p:spPr>
        <p:txBody>
          <a:bodyPr wrap="none" rtlCol="0">
            <a:spAutoFit/>
          </a:bodyPr>
          <a:lstStyle/>
          <a:p>
            <a:r>
              <a:rPr lang="pt-BR" i="1" dirty="0" smtClean="0">
                <a:latin typeface="PT Serif" panose="020A0603040505020204" charset="0"/>
              </a:rPr>
              <a:t>Preparados de Peixe</a:t>
            </a:r>
            <a:endParaRPr lang="pt-BR" i="1" dirty="0">
              <a:latin typeface="PT Serif" panose="020A0603040505020204" charset="0"/>
            </a:endParaRPr>
          </a:p>
        </p:txBody>
      </p:sp>
      <p:sp>
        <p:nvSpPr>
          <p:cNvPr id="18" name="CaixaDeTexto 17"/>
          <p:cNvSpPr txBox="1"/>
          <p:nvPr/>
        </p:nvSpPr>
        <p:spPr>
          <a:xfrm>
            <a:off x="7461753" y="2888744"/>
            <a:ext cx="660758" cy="307777"/>
          </a:xfrm>
          <a:prstGeom prst="rect">
            <a:avLst/>
          </a:prstGeom>
          <a:noFill/>
        </p:spPr>
        <p:txBody>
          <a:bodyPr wrap="none" rtlCol="0">
            <a:spAutoFit/>
          </a:bodyPr>
          <a:lstStyle/>
          <a:p>
            <a:r>
              <a:rPr lang="pt-BR" i="1" dirty="0" smtClean="0">
                <a:latin typeface="PT Serif" panose="020A0603040505020204" charset="0"/>
              </a:rPr>
              <a:t>Doces</a:t>
            </a:r>
            <a:endParaRPr lang="pt-BR" i="1" dirty="0">
              <a:latin typeface="PT Serif" panose="020A0603040505020204" charset="0"/>
            </a:endParaRPr>
          </a:p>
        </p:txBody>
      </p:sp>
      <p:sp>
        <p:nvSpPr>
          <p:cNvPr id="20" name="Google Shape;57;p13"/>
          <p:cNvSpPr txBox="1"/>
          <p:nvPr/>
        </p:nvSpPr>
        <p:spPr>
          <a:xfrm>
            <a:off x="707936" y="3839227"/>
            <a:ext cx="1603432" cy="714183"/>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b="1" dirty="0" smtClean="0">
                <a:solidFill>
                  <a:srgbClr val="1D1D1B"/>
                </a:solidFill>
                <a:latin typeface="Playfair Display" panose="020B0604020202020204" charset="0"/>
                <a:ea typeface="PT Serif"/>
                <a:cs typeface="PT Serif"/>
                <a:sym typeface="PT Serif"/>
              </a:rPr>
              <a:t>Linhas</a:t>
            </a:r>
          </a:p>
          <a:p>
            <a:pPr marL="0" lvl="0" indent="0" algn="l" rtl="0">
              <a:spcBef>
                <a:spcPts val="600"/>
              </a:spcBef>
              <a:spcAft>
                <a:spcPts val="0"/>
              </a:spcAft>
              <a:buNone/>
            </a:pPr>
            <a:r>
              <a:rPr lang="pt-BR" sz="1200" i="1" dirty="0" smtClean="0">
                <a:solidFill>
                  <a:srgbClr val="1D1D1B"/>
                </a:solidFill>
                <a:latin typeface="PT Serif" panose="020B0604020202020204" charset="0"/>
                <a:ea typeface="PT Serif"/>
                <a:cs typeface="PT Serif"/>
                <a:sym typeface="PT Serif"/>
              </a:rPr>
              <a:t>Gold / Comum</a:t>
            </a:r>
          </a:p>
        </p:txBody>
      </p:sp>
      <p:sp>
        <p:nvSpPr>
          <p:cNvPr id="21" name="Google Shape;57;p13"/>
          <p:cNvSpPr txBox="1"/>
          <p:nvPr/>
        </p:nvSpPr>
        <p:spPr>
          <a:xfrm>
            <a:off x="6139625" y="3839227"/>
            <a:ext cx="2298810" cy="714183"/>
          </a:xfrm>
          <a:prstGeom prst="rect">
            <a:avLst/>
          </a:prstGeom>
          <a:noFill/>
          <a:ln>
            <a:noFill/>
          </a:ln>
        </p:spPr>
        <p:txBody>
          <a:bodyPr spcFirstLastPara="1" wrap="square" lIns="91425" tIns="91425" rIns="91425" bIns="91425" anchor="t" anchorCtr="0">
            <a:noAutofit/>
          </a:bodyPr>
          <a:lstStyle/>
          <a:p>
            <a:pPr marL="0" lvl="0" indent="0" algn="r" rtl="0">
              <a:spcBef>
                <a:spcPts val="600"/>
              </a:spcBef>
              <a:spcAft>
                <a:spcPts val="0"/>
              </a:spcAft>
              <a:buNone/>
            </a:pPr>
            <a:r>
              <a:rPr lang="pt-BR" b="1" dirty="0" smtClean="0">
                <a:solidFill>
                  <a:srgbClr val="1D1D1B"/>
                </a:solidFill>
                <a:latin typeface="Playfair Display" panose="020B0604020202020204" charset="0"/>
                <a:ea typeface="PT Serif"/>
                <a:cs typeface="PT Serif"/>
                <a:sym typeface="PT Serif"/>
              </a:rPr>
              <a:t>Canais de Venda</a:t>
            </a:r>
            <a:endParaRPr b="1" dirty="0">
              <a:solidFill>
                <a:srgbClr val="1D1D1B"/>
              </a:solidFill>
              <a:latin typeface="Playfair Display" panose="020B0604020202020204" charset="0"/>
              <a:ea typeface="PT Serif"/>
              <a:cs typeface="PT Serif"/>
              <a:sym typeface="PT Serif"/>
            </a:endParaRPr>
          </a:p>
          <a:p>
            <a:pPr lvl="0" algn="r">
              <a:spcBef>
                <a:spcPts val="600"/>
              </a:spcBef>
              <a:buClr>
                <a:schemeClr val="dk1"/>
              </a:buClr>
              <a:buSzPts val="1100"/>
            </a:pPr>
            <a:r>
              <a:rPr lang="pt-BR" sz="1200" i="1" dirty="0" smtClean="0">
                <a:solidFill>
                  <a:srgbClr val="1D1D1B"/>
                </a:solidFill>
                <a:latin typeface="PT Serif" panose="020B0604020202020204" charset="0"/>
                <a:ea typeface="PT Serif"/>
                <a:cs typeface="PT Serif"/>
                <a:sym typeface="PT Serif"/>
              </a:rPr>
              <a:t>Catálogo / </a:t>
            </a:r>
            <a:r>
              <a:rPr lang="pt-BR" sz="1200" i="1" dirty="0">
                <a:solidFill>
                  <a:srgbClr val="1D1D1B"/>
                </a:solidFill>
                <a:latin typeface="PT Serif" panose="020B0604020202020204" charset="0"/>
                <a:ea typeface="PT Serif"/>
                <a:cs typeface="PT Serif"/>
                <a:sym typeface="PT Serif"/>
              </a:rPr>
              <a:t>Site </a:t>
            </a:r>
            <a:r>
              <a:rPr lang="pt-BR" sz="1200" i="1" dirty="0" smtClean="0">
                <a:solidFill>
                  <a:srgbClr val="1D1D1B"/>
                </a:solidFill>
                <a:latin typeface="PT Serif" panose="020B0604020202020204" charset="0"/>
                <a:ea typeface="PT Serif"/>
                <a:cs typeface="PT Serif"/>
                <a:sym typeface="PT Serif"/>
              </a:rPr>
              <a:t>/ </a:t>
            </a:r>
            <a:r>
              <a:rPr lang="pt-BR" sz="1200" i="1" dirty="0">
                <a:solidFill>
                  <a:srgbClr val="1D1D1B"/>
                </a:solidFill>
                <a:latin typeface="PT Serif" panose="020B0604020202020204" charset="0"/>
                <a:ea typeface="PT Serif"/>
                <a:cs typeface="PT Serif"/>
                <a:sym typeface="PT Serif"/>
              </a:rPr>
              <a:t>Loja Física</a:t>
            </a:r>
          </a:p>
        </p:txBody>
      </p:sp>
      <p:sp>
        <p:nvSpPr>
          <p:cNvPr id="27" name="Google Shape;376;p39"/>
          <p:cNvSpPr txBox="1">
            <a:spLocks noGrp="1"/>
          </p:cNvSpPr>
          <p:nvPr>
            <p:ph type="title"/>
          </p:nvPr>
        </p:nvSpPr>
        <p:spPr>
          <a:xfrm>
            <a:off x="388955" y="338306"/>
            <a:ext cx="8366100" cy="76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Produtos</a:t>
            </a:r>
            <a:endParaRPr dirty="0"/>
          </a:p>
        </p:txBody>
      </p:sp>
    </p:spTree>
    <p:extLst>
      <p:ext uri="{BB962C8B-B14F-4D97-AF65-F5344CB8AC3E}">
        <p14:creationId xmlns:p14="http://schemas.microsoft.com/office/powerpoint/2010/main" val="1889022295"/>
      </p:ext>
    </p:extLst>
  </p:cSld>
  <p:clrMapOvr>
    <a:masterClrMapping/>
  </p:clrMapOvr>
  <mc:AlternateContent xmlns:mc="http://schemas.openxmlformats.org/markup-compatibility/2006" xmlns:p14="http://schemas.microsoft.com/office/powerpoint/2010/main">
    <mc:Choice Requires="p14">
      <p:transition p14:dur="300">
        <p14:reveal/>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7" name="Google Shape;57;p13"/>
          <p:cNvSpPr txBox="1"/>
          <p:nvPr/>
        </p:nvSpPr>
        <p:spPr>
          <a:xfrm>
            <a:off x="626724" y="951009"/>
            <a:ext cx="3658176" cy="3749415"/>
          </a:xfrm>
          <a:prstGeom prst="rect">
            <a:avLst/>
          </a:prstGeom>
          <a:noFill/>
          <a:ln>
            <a:noFill/>
          </a:ln>
        </p:spPr>
        <p:txBody>
          <a:bodyPr spcFirstLastPara="1" wrap="square" lIns="91425" tIns="91425" rIns="91425" bIns="91425" anchor="t" anchorCtr="0">
            <a:noAutofit/>
          </a:bodyPr>
          <a:lstStyle/>
          <a:p>
            <a:pPr lvl="0">
              <a:spcBef>
                <a:spcPts val="600"/>
              </a:spcBef>
            </a:pPr>
            <a:r>
              <a:rPr lang="pt-BR" b="1" dirty="0" smtClean="0">
                <a:latin typeface="PT Serif" panose="020A0603040505020204" charset="0"/>
              </a:rPr>
              <a:t>1. Explorar </a:t>
            </a:r>
            <a:r>
              <a:rPr lang="pt-BR" b="1" dirty="0">
                <a:latin typeface="PT Serif" panose="020A0603040505020204" charset="0"/>
              </a:rPr>
              <a:t>os </a:t>
            </a:r>
            <a:r>
              <a:rPr lang="pt-BR" b="1" dirty="0" smtClean="0">
                <a:latin typeface="PT Serif" panose="020A0603040505020204" charset="0"/>
              </a:rPr>
              <a:t>dados</a:t>
            </a:r>
            <a:endParaRPr lang="pt-BR" dirty="0">
              <a:latin typeface="PT Serif" panose="020A0603040505020204" charset="0"/>
            </a:endParaRPr>
          </a:p>
          <a:p>
            <a:pPr lvl="0">
              <a:spcBef>
                <a:spcPts val="600"/>
              </a:spcBef>
            </a:pPr>
            <a:r>
              <a:rPr lang="pt-BR" sz="1200" dirty="0">
                <a:solidFill>
                  <a:schemeClr val="bg1">
                    <a:lumMod val="50000"/>
                  </a:schemeClr>
                </a:solidFill>
                <a:latin typeface="PT Serif" panose="020A0603040505020204" charset="0"/>
              </a:rPr>
              <a:t>Você precisa fornecer à equipe de marketing uma melhor compreensão das características dos entrevistados; Como as variáveis se conectam com as taxas de resposta? Que outras relações entre variáveis são interessantes para o negócio? Quais ações podemos tirar da EDA</a:t>
            </a:r>
            <a:r>
              <a:rPr lang="pt-BR" sz="1200" dirty="0" smtClean="0">
                <a:solidFill>
                  <a:schemeClr val="bg1">
                    <a:lumMod val="50000"/>
                  </a:schemeClr>
                </a:solidFill>
                <a:latin typeface="PT Serif" panose="020A0603040505020204" charset="0"/>
              </a:rPr>
              <a:t>?</a:t>
            </a:r>
          </a:p>
          <a:p>
            <a:pPr lvl="0">
              <a:spcBef>
                <a:spcPts val="600"/>
              </a:spcBef>
            </a:pPr>
            <a:endParaRPr lang="pt-BR" sz="1200" dirty="0">
              <a:latin typeface="PT Serif" panose="020A0603040505020204" charset="0"/>
            </a:endParaRPr>
          </a:p>
          <a:p>
            <a:pPr lvl="0">
              <a:spcBef>
                <a:spcPts val="600"/>
              </a:spcBef>
            </a:pPr>
            <a:r>
              <a:rPr lang="pt-BR" b="1" dirty="0" smtClean="0">
                <a:latin typeface="PT Serif" panose="020A0603040505020204" charset="0"/>
              </a:rPr>
              <a:t>2. Propor </a:t>
            </a:r>
            <a:r>
              <a:rPr lang="pt-BR" b="1" dirty="0">
                <a:latin typeface="PT Serif" panose="020A0603040505020204" charset="0"/>
              </a:rPr>
              <a:t>e descrever uma segmentação </a:t>
            </a:r>
            <a:r>
              <a:rPr lang="pt-BR" b="1" dirty="0" smtClean="0">
                <a:latin typeface="PT Serif" panose="020A0603040505020204" charset="0"/>
              </a:rPr>
              <a:t>com </a:t>
            </a:r>
            <a:r>
              <a:rPr lang="pt-BR" b="1" dirty="0">
                <a:latin typeface="PT Serif" panose="020A0603040505020204" charset="0"/>
              </a:rPr>
              <a:t>base nos comportamentos dos </a:t>
            </a:r>
            <a:r>
              <a:rPr lang="pt-BR" b="1" dirty="0" smtClean="0">
                <a:latin typeface="PT Serif" panose="020A0603040505020204" charset="0"/>
              </a:rPr>
              <a:t>clientes</a:t>
            </a:r>
            <a:endParaRPr lang="pt-BR" dirty="0">
              <a:latin typeface="PT Serif" panose="020A0603040505020204" charset="0"/>
            </a:endParaRPr>
          </a:p>
          <a:p>
            <a:pPr lvl="0">
              <a:spcBef>
                <a:spcPts val="600"/>
              </a:spcBef>
            </a:pPr>
            <a:r>
              <a:rPr lang="pt-BR" sz="1200" dirty="0" smtClean="0">
                <a:solidFill>
                  <a:schemeClr val="bg1">
                    <a:lumMod val="50000"/>
                  </a:schemeClr>
                </a:solidFill>
                <a:latin typeface="PT Serif" panose="020A0603040505020204" charset="0"/>
              </a:rPr>
              <a:t>Quantos </a:t>
            </a:r>
            <a:r>
              <a:rPr lang="pt-BR" sz="1200" dirty="0">
                <a:solidFill>
                  <a:schemeClr val="bg1">
                    <a:lumMod val="50000"/>
                  </a:schemeClr>
                </a:solidFill>
                <a:latin typeface="PT Serif" panose="020A0603040505020204" charset="0"/>
              </a:rPr>
              <a:t>e quais perfis existem no banco de dados? Como a segmentação se relaciona com o retorno financeiro da campanha</a:t>
            </a:r>
            <a:r>
              <a:rPr lang="pt-BR" sz="1200" dirty="0" smtClean="0">
                <a:solidFill>
                  <a:schemeClr val="bg1">
                    <a:lumMod val="50000"/>
                  </a:schemeClr>
                </a:solidFill>
                <a:latin typeface="PT Serif" panose="020A0603040505020204" charset="0"/>
              </a:rPr>
              <a:t>?</a:t>
            </a:r>
          </a:p>
        </p:txBody>
      </p:sp>
      <p:sp>
        <p:nvSpPr>
          <p:cNvPr id="58" name="Google Shape;58;p13"/>
          <p:cNvSpPr txBox="1"/>
          <p:nvPr/>
        </p:nvSpPr>
        <p:spPr>
          <a:xfrm>
            <a:off x="4718906" y="951011"/>
            <a:ext cx="3788095" cy="3590168"/>
          </a:xfrm>
          <a:prstGeom prst="rect">
            <a:avLst/>
          </a:prstGeom>
          <a:noFill/>
          <a:ln>
            <a:noFill/>
          </a:ln>
        </p:spPr>
        <p:txBody>
          <a:bodyPr spcFirstLastPara="1" wrap="square" lIns="91425" tIns="91425" rIns="91425" bIns="91425" anchor="t" anchorCtr="0">
            <a:noAutofit/>
          </a:bodyPr>
          <a:lstStyle/>
          <a:p>
            <a:pPr>
              <a:spcBef>
                <a:spcPts val="600"/>
              </a:spcBef>
            </a:pPr>
            <a:r>
              <a:rPr lang="pt-BR" b="1" dirty="0" smtClean="0">
                <a:latin typeface="PT Serif" panose="020A0603040505020204" charset="0"/>
              </a:rPr>
              <a:t>3. Criar </a:t>
            </a:r>
            <a:r>
              <a:rPr lang="pt-BR" b="1" dirty="0">
                <a:latin typeface="PT Serif" panose="020A0603040505020204" charset="0"/>
              </a:rPr>
              <a:t>um modelo preditivo que permita </a:t>
            </a:r>
            <a:r>
              <a:rPr lang="pt-BR" b="1" dirty="0" smtClean="0">
                <a:latin typeface="PT Serif" panose="020A0603040505020204" charset="0"/>
              </a:rPr>
              <a:t>maximizar </a:t>
            </a:r>
            <a:r>
              <a:rPr lang="pt-BR" b="1" dirty="0">
                <a:latin typeface="PT Serif" panose="020A0603040505020204" charset="0"/>
              </a:rPr>
              <a:t>o lucro da próxima campanha de </a:t>
            </a:r>
            <a:r>
              <a:rPr lang="pt-BR" b="1" dirty="0" smtClean="0">
                <a:latin typeface="PT Serif" panose="020A0603040505020204" charset="0"/>
              </a:rPr>
              <a:t>marketing</a:t>
            </a:r>
          </a:p>
          <a:p>
            <a:pPr>
              <a:spcBef>
                <a:spcPts val="600"/>
              </a:spcBef>
            </a:pPr>
            <a:r>
              <a:rPr lang="pt-BR" sz="1200" dirty="0" smtClean="0">
                <a:solidFill>
                  <a:schemeClr val="bg1">
                    <a:lumMod val="50000"/>
                  </a:schemeClr>
                </a:solidFill>
                <a:latin typeface="PT Serif" panose="020A0603040505020204" charset="0"/>
              </a:rPr>
              <a:t>Qual </a:t>
            </a:r>
            <a:r>
              <a:rPr lang="pt-BR" sz="1200" dirty="0">
                <a:solidFill>
                  <a:schemeClr val="bg1">
                    <a:lumMod val="50000"/>
                  </a:schemeClr>
                </a:solidFill>
                <a:latin typeface="PT Serif" panose="020A0603040505020204" charset="0"/>
              </a:rPr>
              <a:t>é a melhor métrica que se correlaciona com a lucratividade da campanha? Simplicidade e consciência do que está acontecendo são preferíveis a implementações de algoritmos </a:t>
            </a:r>
            <a:r>
              <a:rPr lang="pt-BR" sz="1200" dirty="0" smtClean="0">
                <a:solidFill>
                  <a:schemeClr val="bg1">
                    <a:lumMod val="50000"/>
                  </a:schemeClr>
                </a:solidFill>
                <a:latin typeface="PT Serif" panose="020A0603040505020204" charset="0"/>
              </a:rPr>
              <a:t>complexos.</a:t>
            </a:r>
          </a:p>
          <a:p>
            <a:pPr>
              <a:spcBef>
                <a:spcPts val="600"/>
              </a:spcBef>
            </a:pPr>
            <a:endParaRPr lang="pt-BR" sz="1200" b="1" dirty="0" smtClean="0">
              <a:latin typeface="PT Serif" panose="020A0603040505020204" charset="0"/>
            </a:endParaRPr>
          </a:p>
          <a:p>
            <a:pPr>
              <a:spcBef>
                <a:spcPts val="600"/>
              </a:spcBef>
            </a:pPr>
            <a:r>
              <a:rPr lang="pt-BR" b="1" dirty="0" smtClean="0">
                <a:latin typeface="PT Serif" panose="020A0603040505020204" charset="0"/>
              </a:rPr>
              <a:t>4. Criar </a:t>
            </a:r>
            <a:r>
              <a:rPr lang="pt-BR" b="1" dirty="0">
                <a:latin typeface="PT Serif" panose="020A0603040505020204" charset="0"/>
              </a:rPr>
              <a:t>uma apresentação de negócios altamente </a:t>
            </a:r>
            <a:r>
              <a:rPr lang="pt-BR" b="1" dirty="0" smtClean="0">
                <a:latin typeface="PT Serif" panose="020A0603040505020204" charset="0"/>
              </a:rPr>
              <a:t>eficaz</a:t>
            </a:r>
          </a:p>
          <a:p>
            <a:pPr>
              <a:spcBef>
                <a:spcPts val="600"/>
              </a:spcBef>
            </a:pPr>
            <a:r>
              <a:rPr lang="pt-BR" sz="1200" dirty="0" smtClean="0">
                <a:solidFill>
                  <a:schemeClr val="bg1">
                    <a:lumMod val="50000"/>
                  </a:schemeClr>
                </a:solidFill>
                <a:latin typeface="PT Serif" panose="020A0603040505020204" charset="0"/>
              </a:rPr>
              <a:t>O </a:t>
            </a:r>
            <a:r>
              <a:rPr lang="pt-BR" sz="1200" dirty="0">
                <a:solidFill>
                  <a:schemeClr val="bg1">
                    <a:lumMod val="50000"/>
                  </a:schemeClr>
                </a:solidFill>
                <a:latin typeface="PT Serif" panose="020A0603040505020204" charset="0"/>
              </a:rPr>
              <a:t>caso deve conter uma apresentação que, ao mesmo tempo, traga força técnica, insights e ações, mas se comunique com um público não técnico, como um CMO. Leve o público em uma viagem. Ajude-os a ver a história de sucesso e o que ela trará.</a:t>
            </a:r>
            <a:endParaRPr lang="pt-BR" sz="1200" dirty="0">
              <a:solidFill>
                <a:schemeClr val="bg1">
                  <a:lumMod val="50000"/>
                </a:schemeClr>
              </a:solidFill>
              <a:latin typeface="PT Serif" panose="020A0603040505020204" charset="0"/>
              <a:ea typeface="PT Serif"/>
              <a:cs typeface="PT Serif"/>
              <a:sym typeface="PT Serif"/>
            </a:endParaRPr>
          </a:p>
        </p:txBody>
      </p:sp>
      <p:sp>
        <p:nvSpPr>
          <p:cNvPr id="8" name="Google Shape;376;p39"/>
          <p:cNvSpPr txBox="1">
            <a:spLocks noGrp="1"/>
          </p:cNvSpPr>
          <p:nvPr>
            <p:ph type="title"/>
          </p:nvPr>
        </p:nvSpPr>
        <p:spPr>
          <a:xfrm>
            <a:off x="388955" y="338306"/>
            <a:ext cx="8366100" cy="76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Objetivos</a:t>
            </a:r>
            <a:endParaRPr dirty="0"/>
          </a:p>
        </p:txBody>
      </p:sp>
    </p:spTree>
    <p:extLst>
      <p:ext uri="{BB962C8B-B14F-4D97-AF65-F5344CB8AC3E}">
        <p14:creationId xmlns:p14="http://schemas.microsoft.com/office/powerpoint/2010/main" val="2310805201"/>
      </p:ext>
    </p:extLst>
  </p:cSld>
  <p:clrMapOvr>
    <a:masterClrMapping/>
  </p:clrMapOvr>
  <mc:AlternateContent xmlns:mc="http://schemas.openxmlformats.org/markup-compatibility/2006" xmlns:p14="http://schemas.microsoft.com/office/powerpoint/2010/main">
    <mc:Choice Requires="p14">
      <p:transition p14:dur="300">
        <p14:reveal/>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ctrTitle"/>
          </p:nvPr>
        </p:nvSpPr>
        <p:spPr>
          <a:xfrm>
            <a:off x="1619700" y="1189924"/>
            <a:ext cx="59046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2.</a:t>
            </a:r>
            <a:endParaRPr dirty="0"/>
          </a:p>
          <a:p>
            <a:pPr marL="0" lvl="0" indent="0" algn="ctr" rtl="0">
              <a:spcBef>
                <a:spcPts val="0"/>
              </a:spcBef>
              <a:spcAft>
                <a:spcPts val="0"/>
              </a:spcAft>
              <a:buNone/>
            </a:pPr>
            <a:r>
              <a:rPr lang="en" dirty="0" smtClean="0"/>
              <a:t>Quem são nossos clientes?</a:t>
            </a:r>
            <a:endParaRPr dirty="0"/>
          </a:p>
        </p:txBody>
      </p:sp>
      <p:sp>
        <p:nvSpPr>
          <p:cNvPr id="5" name="Google Shape;213;p29"/>
          <p:cNvSpPr/>
          <p:nvPr/>
        </p:nvSpPr>
        <p:spPr>
          <a:xfrm>
            <a:off x="1231305" y="2749243"/>
            <a:ext cx="2409600" cy="1325100"/>
          </a:xfrm>
          <a:prstGeom prst="homePlate">
            <a:avLst>
              <a:gd name="adj" fmla="val 30129"/>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latin typeface="PT Serif"/>
                <a:ea typeface="PT Serif"/>
                <a:cs typeface="PT Serif"/>
                <a:sym typeface="PT Serif"/>
              </a:rPr>
              <a:t>Perfil </a:t>
            </a:r>
            <a:r>
              <a:rPr lang="en" dirty="0" smtClean="0">
                <a:latin typeface="PT Serif"/>
                <a:ea typeface="PT Serif"/>
                <a:cs typeface="PT Serif"/>
                <a:sym typeface="PT Serif"/>
              </a:rPr>
              <a:t>dos Entrevistados e Correlações Interessantes</a:t>
            </a:r>
            <a:endParaRPr dirty="0">
              <a:latin typeface="PT Serif"/>
              <a:ea typeface="PT Serif"/>
              <a:cs typeface="PT Serif"/>
              <a:sym typeface="PT Serif"/>
            </a:endParaRPr>
          </a:p>
        </p:txBody>
      </p:sp>
      <p:sp>
        <p:nvSpPr>
          <p:cNvPr id="6" name="Google Shape;214;p29"/>
          <p:cNvSpPr/>
          <p:nvPr/>
        </p:nvSpPr>
        <p:spPr>
          <a:xfrm>
            <a:off x="3320931" y="2749243"/>
            <a:ext cx="2455800" cy="1325100"/>
          </a:xfrm>
          <a:prstGeom prst="chevron">
            <a:avLst>
              <a:gd name="adj" fmla="val 29853"/>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latin typeface="PT Serif"/>
                <a:ea typeface="PT Serif"/>
                <a:cs typeface="PT Serif"/>
                <a:sym typeface="PT Serif"/>
              </a:rPr>
              <a:t>Segmentação por Nível de Consumo</a:t>
            </a:r>
            <a:endParaRPr dirty="0">
              <a:latin typeface="PT Serif"/>
              <a:ea typeface="PT Serif"/>
              <a:cs typeface="PT Serif"/>
              <a:sym typeface="PT Serif"/>
            </a:endParaRPr>
          </a:p>
        </p:txBody>
      </p:sp>
      <p:sp>
        <p:nvSpPr>
          <p:cNvPr id="7" name="Google Shape;215;p29"/>
          <p:cNvSpPr/>
          <p:nvPr/>
        </p:nvSpPr>
        <p:spPr>
          <a:xfrm>
            <a:off x="5456895" y="2749243"/>
            <a:ext cx="2455800" cy="1325100"/>
          </a:xfrm>
          <a:prstGeom prst="chevron">
            <a:avLst>
              <a:gd name="adj" fmla="val 29853"/>
            </a:avLst>
          </a:prstGeom>
          <a:solidFill>
            <a:srgbClr val="D9D9D9"/>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latin typeface="PT Serif"/>
                <a:ea typeface="PT Serif"/>
                <a:cs typeface="PT Serif"/>
                <a:sym typeface="PT Serif"/>
              </a:rPr>
              <a:t>Segmentação por Grupos de Interesses</a:t>
            </a:r>
            <a:endParaRPr dirty="0">
              <a:latin typeface="PT Serif"/>
              <a:ea typeface="PT Serif"/>
              <a:cs typeface="PT Serif"/>
              <a:sym typeface="PT Serif"/>
            </a:endParaRPr>
          </a:p>
        </p:txBody>
      </p:sp>
    </p:spTree>
    <p:extLst>
      <p:ext uri="{BB962C8B-B14F-4D97-AF65-F5344CB8AC3E}">
        <p14:creationId xmlns:p14="http://schemas.microsoft.com/office/powerpoint/2010/main" val="2669180603"/>
      </p:ext>
    </p:extLst>
  </p:cSld>
  <p:clrMapOvr>
    <a:masterClrMapping/>
  </p:clrMapOvr>
  <mc:AlternateContent xmlns:mc="http://schemas.openxmlformats.org/markup-compatibility/2006" xmlns:p14="http://schemas.microsoft.com/office/powerpoint/2010/main">
    <mc:Choice Requires="p14">
      <p:transition p14:dur="300">
        <p14:reveal/>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8" name="Google Shape;376;p39"/>
          <p:cNvSpPr txBox="1">
            <a:spLocks noGrp="1"/>
          </p:cNvSpPr>
          <p:nvPr>
            <p:ph type="title"/>
          </p:nvPr>
        </p:nvSpPr>
        <p:spPr>
          <a:xfrm>
            <a:off x="388955" y="338306"/>
            <a:ext cx="8366100" cy="76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Perfil dos Entrevistados</a:t>
            </a:r>
            <a:endParaRPr dirty="0"/>
          </a:p>
        </p:txBody>
      </p:sp>
      <p:sp>
        <p:nvSpPr>
          <p:cNvPr id="7" name="Retângulo 6"/>
          <p:cNvSpPr/>
          <p:nvPr/>
        </p:nvSpPr>
        <p:spPr>
          <a:xfrm>
            <a:off x="537731" y="1111630"/>
            <a:ext cx="3955735" cy="1720811"/>
          </a:xfrm>
          <a:prstGeom prst="rect">
            <a:avLst/>
          </a:prstGeom>
          <a:ln/>
          <a:effectLst>
            <a:outerShdw blurRad="50800" dist="38100" dir="8100000" algn="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sp>
        <p:nvSpPr>
          <p:cNvPr id="12" name="Retângulo 11"/>
          <p:cNvSpPr/>
          <p:nvPr/>
        </p:nvSpPr>
        <p:spPr>
          <a:xfrm>
            <a:off x="618210" y="1161944"/>
            <a:ext cx="3768855" cy="276999"/>
          </a:xfrm>
          <a:prstGeom prst="rect">
            <a:avLst/>
          </a:prstGeom>
        </p:spPr>
        <p:txBody>
          <a:bodyPr wrap="square">
            <a:spAutoFit/>
          </a:bodyPr>
          <a:lstStyle/>
          <a:p>
            <a:pPr lvl="0" algn="ctr">
              <a:spcBef>
                <a:spcPts val="600"/>
              </a:spcBef>
            </a:pPr>
            <a:r>
              <a:rPr lang="pt-BR" sz="1200" b="1" dirty="0" smtClean="0">
                <a:latin typeface="PT Serif" panose="020A0603040505020204" pitchFamily="18" charset="0"/>
              </a:rPr>
              <a:t>Idade</a:t>
            </a:r>
            <a:endParaRPr lang="pt-BR" sz="1200" b="1" dirty="0">
              <a:latin typeface="PT Serif" panose="020A0603040505020204" pitchFamily="18" charset="0"/>
            </a:endParaRPr>
          </a:p>
        </p:txBody>
      </p:sp>
      <p:sp>
        <p:nvSpPr>
          <p:cNvPr id="16" name="Retângulo 15"/>
          <p:cNvSpPr/>
          <p:nvPr/>
        </p:nvSpPr>
        <p:spPr>
          <a:xfrm>
            <a:off x="2652411" y="1449982"/>
            <a:ext cx="1775750" cy="1354217"/>
          </a:xfrm>
          <a:prstGeom prst="rect">
            <a:avLst/>
          </a:prstGeom>
        </p:spPr>
        <p:txBody>
          <a:bodyPr wrap="square">
            <a:spAutoFit/>
          </a:bodyPr>
          <a:lstStyle/>
          <a:p>
            <a:pPr lvl="0">
              <a:spcBef>
                <a:spcPts val="600"/>
              </a:spcBef>
            </a:pPr>
            <a:r>
              <a:rPr lang="pt-BR" sz="1600" b="1" dirty="0">
                <a:latin typeface="PT Serif" panose="020A0603040505020204" pitchFamily="18" charset="0"/>
              </a:rPr>
              <a:t>44 </a:t>
            </a:r>
            <a:r>
              <a:rPr lang="pt-BR" sz="1600" b="1" dirty="0" smtClean="0">
                <a:latin typeface="PT Serif" panose="020A0603040505020204" pitchFamily="18" charset="0"/>
              </a:rPr>
              <a:t>anos</a:t>
            </a:r>
            <a:br>
              <a:rPr lang="pt-BR" sz="1600" b="1" dirty="0" smtClean="0">
                <a:latin typeface="PT Serif" panose="020A0603040505020204" pitchFamily="18" charset="0"/>
              </a:rPr>
            </a:br>
            <a:r>
              <a:rPr lang="pt-BR" sz="1000" dirty="0" smtClean="0">
                <a:solidFill>
                  <a:schemeClr val="bg1">
                    <a:lumMod val="50000"/>
                  </a:schemeClr>
                </a:solidFill>
                <a:latin typeface="PT Serif" panose="020A0603040505020204" pitchFamily="18" charset="0"/>
              </a:rPr>
              <a:t>é </a:t>
            </a:r>
            <a:r>
              <a:rPr lang="pt-BR" sz="1000" dirty="0">
                <a:solidFill>
                  <a:schemeClr val="bg1">
                    <a:lumMod val="50000"/>
                  </a:schemeClr>
                </a:solidFill>
                <a:latin typeface="PT Serif" panose="020A0603040505020204" pitchFamily="18" charset="0"/>
              </a:rPr>
              <a:t>a idade </a:t>
            </a:r>
            <a:r>
              <a:rPr lang="pt-BR" sz="1000" dirty="0" smtClean="0">
                <a:solidFill>
                  <a:schemeClr val="bg1">
                    <a:lumMod val="50000"/>
                  </a:schemeClr>
                </a:solidFill>
                <a:latin typeface="PT Serif" panose="020A0603040505020204" pitchFamily="18" charset="0"/>
              </a:rPr>
              <a:t>média</a:t>
            </a:r>
          </a:p>
          <a:p>
            <a:pPr lvl="0">
              <a:spcBef>
                <a:spcPts val="600"/>
              </a:spcBef>
            </a:pPr>
            <a:endParaRPr lang="pt-BR" sz="1000" dirty="0">
              <a:latin typeface="PT Serif" panose="020A0603040505020204" pitchFamily="18" charset="0"/>
            </a:endParaRPr>
          </a:p>
          <a:p>
            <a:pPr lvl="0">
              <a:spcBef>
                <a:spcPts val="600"/>
              </a:spcBef>
            </a:pPr>
            <a:r>
              <a:rPr lang="pt-BR" sz="1600" b="1" dirty="0" smtClean="0">
                <a:latin typeface="PT Serif" panose="020A0603040505020204" pitchFamily="18" charset="0"/>
              </a:rPr>
              <a:t>60,3%</a:t>
            </a:r>
            <a:br>
              <a:rPr lang="pt-BR" sz="1600" b="1" dirty="0" smtClean="0">
                <a:latin typeface="PT Serif" panose="020A0603040505020204" pitchFamily="18" charset="0"/>
              </a:rPr>
            </a:br>
            <a:r>
              <a:rPr lang="pt-BR" sz="1000" dirty="0" smtClean="0">
                <a:solidFill>
                  <a:schemeClr val="bg1">
                    <a:lumMod val="50000"/>
                  </a:schemeClr>
                </a:solidFill>
                <a:latin typeface="PT Serif" panose="020A0603040505020204" pitchFamily="18" charset="0"/>
              </a:rPr>
              <a:t>possui </a:t>
            </a:r>
            <a:r>
              <a:rPr lang="pt-BR" sz="1000" dirty="0">
                <a:solidFill>
                  <a:schemeClr val="bg1">
                    <a:lumMod val="50000"/>
                  </a:schemeClr>
                </a:solidFill>
                <a:latin typeface="PT Serif" panose="020A0603040505020204" pitchFamily="18" charset="0"/>
              </a:rPr>
              <a:t>idade </a:t>
            </a:r>
            <a:r>
              <a:rPr lang="pt-BR" sz="1000" dirty="0" smtClean="0">
                <a:solidFill>
                  <a:schemeClr val="bg1">
                    <a:lumMod val="50000"/>
                  </a:schemeClr>
                </a:solidFill>
                <a:latin typeface="PT Serif" panose="020A0603040505020204" pitchFamily="18" charset="0"/>
              </a:rPr>
              <a:t>entre</a:t>
            </a:r>
            <a:r>
              <a:rPr lang="pt-BR" sz="1000" dirty="0" smtClean="0">
                <a:latin typeface="PT Serif" panose="020A0603040505020204" pitchFamily="18" charset="0"/>
              </a:rPr>
              <a:t/>
            </a:r>
            <a:br>
              <a:rPr lang="pt-BR" sz="1000" dirty="0" smtClean="0">
                <a:latin typeface="PT Serif" panose="020A0603040505020204" pitchFamily="18" charset="0"/>
              </a:rPr>
            </a:br>
            <a:r>
              <a:rPr lang="pt-BR" sz="1000" b="1" dirty="0" smtClean="0">
                <a:latin typeface="PT Serif" panose="020A0603040505020204" pitchFamily="18" charset="0"/>
              </a:rPr>
              <a:t>34 </a:t>
            </a:r>
            <a:r>
              <a:rPr lang="pt-BR" sz="1000" b="1" dirty="0">
                <a:latin typeface="PT Serif" panose="020A0603040505020204" pitchFamily="18" charset="0"/>
              </a:rPr>
              <a:t>e 56 anos</a:t>
            </a:r>
            <a:endParaRPr lang="pt-BR" sz="1000" dirty="0">
              <a:latin typeface="PT Serif" panose="020A0603040505020204" pitchFamily="18" charset="0"/>
            </a:endParaRPr>
          </a:p>
        </p:txBody>
      </p:sp>
      <p:sp>
        <p:nvSpPr>
          <p:cNvPr id="19" name="Retângulo 18"/>
          <p:cNvSpPr/>
          <p:nvPr/>
        </p:nvSpPr>
        <p:spPr>
          <a:xfrm>
            <a:off x="4717601" y="1108975"/>
            <a:ext cx="3955735" cy="1720811"/>
          </a:xfrm>
          <a:prstGeom prst="rect">
            <a:avLst/>
          </a:prstGeom>
          <a:ln/>
          <a:effectLst>
            <a:outerShdw blurRad="50800" dist="38100" dir="8100000" algn="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sp>
        <p:nvSpPr>
          <p:cNvPr id="20" name="Retângulo 19"/>
          <p:cNvSpPr/>
          <p:nvPr/>
        </p:nvSpPr>
        <p:spPr>
          <a:xfrm>
            <a:off x="4717601" y="3018256"/>
            <a:ext cx="3955735" cy="1720811"/>
          </a:xfrm>
          <a:prstGeom prst="rect">
            <a:avLst/>
          </a:prstGeom>
          <a:ln/>
          <a:effectLst>
            <a:outerShdw blurRad="50800" dist="38100" dir="8100000" algn="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sp>
        <p:nvSpPr>
          <p:cNvPr id="21" name="Retângulo 20"/>
          <p:cNvSpPr/>
          <p:nvPr/>
        </p:nvSpPr>
        <p:spPr>
          <a:xfrm>
            <a:off x="4717601" y="1110704"/>
            <a:ext cx="3914639" cy="276999"/>
          </a:xfrm>
          <a:prstGeom prst="rect">
            <a:avLst/>
          </a:prstGeom>
        </p:spPr>
        <p:txBody>
          <a:bodyPr wrap="square">
            <a:spAutoFit/>
          </a:bodyPr>
          <a:lstStyle/>
          <a:p>
            <a:pPr lvl="0" algn="ctr">
              <a:spcBef>
                <a:spcPts val="600"/>
              </a:spcBef>
            </a:pPr>
            <a:r>
              <a:rPr lang="pt-BR" sz="1200" b="1" dirty="0" smtClean="0">
                <a:latin typeface="PT Serif" panose="020A0603040505020204" pitchFamily="18" charset="0"/>
              </a:rPr>
              <a:t>Renda</a:t>
            </a:r>
            <a:endParaRPr lang="pt-BR" sz="1200" b="1" dirty="0">
              <a:latin typeface="PT Serif" panose="020A0603040505020204" pitchFamily="18" charset="0"/>
            </a:endParaRPr>
          </a:p>
        </p:txBody>
      </p:sp>
      <p:sp>
        <p:nvSpPr>
          <p:cNvPr id="22" name="Retângulo 21"/>
          <p:cNvSpPr/>
          <p:nvPr/>
        </p:nvSpPr>
        <p:spPr>
          <a:xfrm>
            <a:off x="6823581" y="1463556"/>
            <a:ext cx="1849755" cy="1200329"/>
          </a:xfrm>
          <a:prstGeom prst="rect">
            <a:avLst/>
          </a:prstGeom>
        </p:spPr>
        <p:txBody>
          <a:bodyPr wrap="square">
            <a:spAutoFit/>
          </a:bodyPr>
          <a:lstStyle/>
          <a:p>
            <a:r>
              <a:rPr lang="pt-BR" sz="1600" b="1" dirty="0" smtClean="0">
                <a:latin typeface="PT Serif" panose="020A0603040505020204" pitchFamily="18" charset="0"/>
              </a:rPr>
              <a:t>$ 51.958,81</a:t>
            </a:r>
            <a:r>
              <a:rPr lang="pt-BR" sz="1000" dirty="0" smtClean="0">
                <a:latin typeface="PT Serif" panose="020A0603040505020204" pitchFamily="18" charset="0"/>
              </a:rPr>
              <a:t/>
            </a:r>
            <a:br>
              <a:rPr lang="pt-BR" sz="1000" dirty="0" smtClean="0">
                <a:latin typeface="PT Serif" panose="020A0603040505020204" pitchFamily="18" charset="0"/>
              </a:rPr>
            </a:br>
            <a:r>
              <a:rPr lang="pt-BR" sz="1000" dirty="0" smtClean="0">
                <a:solidFill>
                  <a:schemeClr val="bg1">
                    <a:lumMod val="50000"/>
                  </a:schemeClr>
                </a:solidFill>
                <a:latin typeface="PT Serif" panose="020A0603040505020204" pitchFamily="18" charset="0"/>
              </a:rPr>
              <a:t>é a </a:t>
            </a:r>
            <a:r>
              <a:rPr lang="pt-BR" sz="1000" dirty="0">
                <a:solidFill>
                  <a:schemeClr val="bg1">
                    <a:lumMod val="50000"/>
                  </a:schemeClr>
                </a:solidFill>
                <a:latin typeface="PT Serif" panose="020A0603040505020204" pitchFamily="18" charset="0"/>
              </a:rPr>
              <a:t>renda </a:t>
            </a:r>
            <a:r>
              <a:rPr lang="pt-BR" sz="1000" dirty="0" smtClean="0">
                <a:solidFill>
                  <a:schemeClr val="bg1">
                    <a:lumMod val="50000"/>
                  </a:schemeClr>
                </a:solidFill>
                <a:latin typeface="PT Serif" panose="020A0603040505020204" pitchFamily="18" charset="0"/>
              </a:rPr>
              <a:t>média</a:t>
            </a:r>
          </a:p>
          <a:p>
            <a:r>
              <a:rPr lang="pt-BR" sz="1000" dirty="0">
                <a:latin typeface="PT Serif" panose="020A0603040505020204" pitchFamily="18" charset="0"/>
              </a:rPr>
              <a:t> </a:t>
            </a:r>
          </a:p>
          <a:p>
            <a:r>
              <a:rPr lang="pt-BR" sz="1600" b="1" dirty="0" smtClean="0">
                <a:latin typeface="PT Serif" panose="020A0603040505020204" pitchFamily="18" charset="0"/>
              </a:rPr>
              <a:t>73,5%</a:t>
            </a:r>
            <a:r>
              <a:rPr lang="pt-BR" sz="1000" dirty="0" smtClean="0">
                <a:latin typeface="PT Serif" panose="020A0603040505020204" pitchFamily="18" charset="0"/>
              </a:rPr>
              <a:t/>
            </a:r>
            <a:br>
              <a:rPr lang="pt-BR" sz="1000" dirty="0" smtClean="0">
                <a:latin typeface="PT Serif" panose="020A0603040505020204" pitchFamily="18" charset="0"/>
              </a:rPr>
            </a:br>
            <a:r>
              <a:rPr lang="pt-BR" sz="1000" dirty="0" smtClean="0">
                <a:solidFill>
                  <a:schemeClr val="bg1">
                    <a:lumMod val="50000"/>
                  </a:schemeClr>
                </a:solidFill>
                <a:latin typeface="PT Serif" panose="020A0603040505020204" pitchFamily="18" charset="0"/>
              </a:rPr>
              <a:t>possui </a:t>
            </a:r>
            <a:r>
              <a:rPr lang="pt-BR" sz="1000" dirty="0">
                <a:solidFill>
                  <a:schemeClr val="bg1">
                    <a:lumMod val="50000"/>
                  </a:schemeClr>
                </a:solidFill>
                <a:latin typeface="PT Serif" panose="020A0603040505020204" pitchFamily="18" charset="0"/>
              </a:rPr>
              <a:t>renda </a:t>
            </a:r>
            <a:r>
              <a:rPr lang="pt-BR" sz="1000" dirty="0" smtClean="0">
                <a:solidFill>
                  <a:schemeClr val="bg1">
                    <a:lumMod val="50000"/>
                  </a:schemeClr>
                </a:solidFill>
                <a:latin typeface="PT Serif" panose="020A0603040505020204" pitchFamily="18" charset="0"/>
              </a:rPr>
              <a:t>entre</a:t>
            </a:r>
            <a:br>
              <a:rPr lang="pt-BR" sz="1000" dirty="0" smtClean="0">
                <a:solidFill>
                  <a:schemeClr val="bg1">
                    <a:lumMod val="50000"/>
                  </a:schemeClr>
                </a:solidFill>
                <a:latin typeface="PT Serif" panose="020A0603040505020204" pitchFamily="18" charset="0"/>
              </a:rPr>
            </a:br>
            <a:r>
              <a:rPr lang="pt-BR" sz="1000" b="1" dirty="0" smtClean="0">
                <a:latin typeface="PT Serif" panose="020A0603040505020204" pitchFamily="18" charset="0"/>
              </a:rPr>
              <a:t>$30.000 </a:t>
            </a:r>
            <a:r>
              <a:rPr lang="pt-BR" sz="1000" b="1" dirty="0">
                <a:latin typeface="PT Serif" panose="020A0603040505020204" pitchFamily="18" charset="0"/>
              </a:rPr>
              <a:t>e $</a:t>
            </a:r>
            <a:r>
              <a:rPr lang="pt-BR" sz="1000" b="1" dirty="0" smtClean="0">
                <a:latin typeface="PT Serif" panose="020A0603040505020204" pitchFamily="18" charset="0"/>
              </a:rPr>
              <a:t>80.000</a:t>
            </a:r>
            <a:endParaRPr lang="pt-BR" sz="1000" b="1" dirty="0">
              <a:latin typeface="PT Serif" panose="020A0603040505020204" pitchFamily="18" charset="0"/>
            </a:endParaRPr>
          </a:p>
        </p:txBody>
      </p:sp>
      <p:sp>
        <p:nvSpPr>
          <p:cNvPr id="23" name="Retângulo 22"/>
          <p:cNvSpPr/>
          <p:nvPr/>
        </p:nvSpPr>
        <p:spPr>
          <a:xfrm>
            <a:off x="4717601" y="3033229"/>
            <a:ext cx="3955735" cy="276999"/>
          </a:xfrm>
          <a:prstGeom prst="rect">
            <a:avLst/>
          </a:prstGeom>
        </p:spPr>
        <p:txBody>
          <a:bodyPr wrap="square">
            <a:spAutoFit/>
          </a:bodyPr>
          <a:lstStyle/>
          <a:p>
            <a:pPr lvl="0" algn="ctr">
              <a:spcBef>
                <a:spcPts val="600"/>
              </a:spcBef>
            </a:pPr>
            <a:r>
              <a:rPr lang="pt-BR" sz="1200" b="1" dirty="0" smtClean="0">
                <a:latin typeface="PT Serif" panose="020A0603040505020204" pitchFamily="18" charset="0"/>
              </a:rPr>
              <a:t>Estado Civil</a:t>
            </a:r>
            <a:endParaRPr lang="pt-BR" sz="1200" b="1" dirty="0">
              <a:latin typeface="PT Serif" panose="020A0603040505020204" pitchFamily="18" charset="0"/>
            </a:endParaRPr>
          </a:p>
        </p:txBody>
      </p:sp>
      <p:sp>
        <p:nvSpPr>
          <p:cNvPr id="24" name="Retângulo 23"/>
          <p:cNvSpPr/>
          <p:nvPr/>
        </p:nvSpPr>
        <p:spPr>
          <a:xfrm>
            <a:off x="6823581" y="3431937"/>
            <a:ext cx="1849755" cy="646331"/>
          </a:xfrm>
          <a:prstGeom prst="rect">
            <a:avLst/>
          </a:prstGeom>
        </p:spPr>
        <p:txBody>
          <a:bodyPr wrap="square">
            <a:spAutoFit/>
          </a:bodyPr>
          <a:lstStyle/>
          <a:p>
            <a:r>
              <a:rPr lang="pt-BR" sz="1600" b="1" dirty="0" smtClean="0">
                <a:latin typeface="PT Serif" panose="020A0603040505020204" pitchFamily="18" charset="0"/>
              </a:rPr>
              <a:t>64,5</a:t>
            </a:r>
            <a:r>
              <a:rPr lang="pt-BR" sz="1600" b="1" dirty="0">
                <a:latin typeface="PT Serif" panose="020A0603040505020204" pitchFamily="18" charset="0"/>
              </a:rPr>
              <a:t>%</a:t>
            </a:r>
          </a:p>
          <a:p>
            <a:r>
              <a:rPr lang="pt-BR" sz="1000" dirty="0">
                <a:solidFill>
                  <a:schemeClr val="bg1">
                    <a:lumMod val="50000"/>
                  </a:schemeClr>
                </a:solidFill>
                <a:latin typeface="PT Serif" panose="020A0603040505020204" pitchFamily="18" charset="0"/>
              </a:rPr>
              <a:t>São casados ou vivem</a:t>
            </a:r>
            <a:br>
              <a:rPr lang="pt-BR" sz="1000" dirty="0">
                <a:solidFill>
                  <a:schemeClr val="bg1">
                    <a:lumMod val="50000"/>
                  </a:schemeClr>
                </a:solidFill>
                <a:latin typeface="PT Serif" panose="020A0603040505020204" pitchFamily="18" charset="0"/>
              </a:rPr>
            </a:br>
            <a:r>
              <a:rPr lang="pt-BR" sz="1000" dirty="0">
                <a:solidFill>
                  <a:schemeClr val="bg1">
                    <a:lumMod val="50000"/>
                  </a:schemeClr>
                </a:solidFill>
                <a:latin typeface="PT Serif" panose="020A0603040505020204" pitchFamily="18" charset="0"/>
              </a:rPr>
              <a:t>em união estável</a:t>
            </a:r>
          </a:p>
        </p:txBody>
      </p:sp>
      <p:sp>
        <p:nvSpPr>
          <p:cNvPr id="25" name="Retângulo 24"/>
          <p:cNvSpPr/>
          <p:nvPr/>
        </p:nvSpPr>
        <p:spPr>
          <a:xfrm>
            <a:off x="537731" y="3022596"/>
            <a:ext cx="3955735" cy="1720811"/>
          </a:xfrm>
          <a:prstGeom prst="rect">
            <a:avLst/>
          </a:prstGeom>
          <a:ln/>
          <a:effectLst>
            <a:outerShdw blurRad="50800" dist="38100" dir="8100000" algn="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sp>
        <p:nvSpPr>
          <p:cNvPr id="26" name="Retângulo 25"/>
          <p:cNvSpPr/>
          <p:nvPr/>
        </p:nvSpPr>
        <p:spPr>
          <a:xfrm>
            <a:off x="537731" y="3037569"/>
            <a:ext cx="3955735" cy="276999"/>
          </a:xfrm>
          <a:prstGeom prst="rect">
            <a:avLst/>
          </a:prstGeom>
        </p:spPr>
        <p:txBody>
          <a:bodyPr wrap="square">
            <a:spAutoFit/>
          </a:bodyPr>
          <a:lstStyle/>
          <a:p>
            <a:pPr lvl="0" algn="ctr">
              <a:spcBef>
                <a:spcPts val="600"/>
              </a:spcBef>
            </a:pPr>
            <a:r>
              <a:rPr lang="pt-BR" sz="1200" b="1" dirty="0" smtClean="0">
                <a:latin typeface="PT Serif" panose="020A0603040505020204" pitchFamily="18" charset="0"/>
              </a:rPr>
              <a:t>Escolaridade</a:t>
            </a:r>
            <a:endParaRPr lang="pt-BR" sz="1200" b="1" dirty="0">
              <a:latin typeface="PT Serif" panose="020A0603040505020204" pitchFamily="18" charset="0"/>
            </a:endParaRPr>
          </a:p>
        </p:txBody>
      </p:sp>
      <p:sp>
        <p:nvSpPr>
          <p:cNvPr id="27" name="Retângulo 26"/>
          <p:cNvSpPr/>
          <p:nvPr/>
        </p:nvSpPr>
        <p:spPr>
          <a:xfrm>
            <a:off x="2643711" y="3421304"/>
            <a:ext cx="1849755" cy="1054135"/>
          </a:xfrm>
          <a:prstGeom prst="rect">
            <a:avLst/>
          </a:prstGeom>
        </p:spPr>
        <p:txBody>
          <a:bodyPr wrap="square">
            <a:spAutoFit/>
          </a:bodyPr>
          <a:lstStyle/>
          <a:p>
            <a:r>
              <a:rPr lang="pt-BR" sz="1600" b="1" dirty="0" smtClean="0">
                <a:latin typeface="PT Serif" panose="020A0603040505020204" pitchFamily="18" charset="0"/>
              </a:rPr>
              <a:t>50,4%</a:t>
            </a:r>
          </a:p>
          <a:p>
            <a:r>
              <a:rPr lang="pt-BR" sz="1000" dirty="0" smtClean="0">
                <a:solidFill>
                  <a:schemeClr val="bg1">
                    <a:lumMod val="50000"/>
                  </a:schemeClr>
                </a:solidFill>
                <a:latin typeface="PT Serif" panose="020A0603040505020204" pitchFamily="18" charset="0"/>
              </a:rPr>
              <a:t>possuem Graduação</a:t>
            </a:r>
          </a:p>
          <a:p>
            <a:endParaRPr lang="pt-BR" sz="1050" dirty="0">
              <a:latin typeface="PT Serif" panose="020A0603040505020204" pitchFamily="18" charset="0"/>
            </a:endParaRPr>
          </a:p>
          <a:p>
            <a:r>
              <a:rPr lang="pt-BR" sz="1600" b="1" dirty="0" smtClean="0">
                <a:latin typeface="PT Serif" panose="020A0603040505020204" pitchFamily="18" charset="0"/>
              </a:rPr>
              <a:t>33,2%</a:t>
            </a:r>
          </a:p>
          <a:p>
            <a:r>
              <a:rPr lang="pt-BR" sz="1000" dirty="0" smtClean="0">
                <a:solidFill>
                  <a:schemeClr val="bg1">
                    <a:lumMod val="50000"/>
                  </a:schemeClr>
                </a:solidFill>
                <a:latin typeface="PT Serif" panose="020A0603040505020204" pitchFamily="18" charset="0"/>
              </a:rPr>
              <a:t>possuem </a:t>
            </a:r>
            <a:r>
              <a:rPr lang="pt-BR" sz="1000" dirty="0">
                <a:solidFill>
                  <a:schemeClr val="bg1">
                    <a:lumMod val="50000"/>
                  </a:schemeClr>
                </a:solidFill>
                <a:latin typeface="PT Serif" panose="020A0603040505020204" pitchFamily="18" charset="0"/>
              </a:rPr>
              <a:t>PhD ou </a:t>
            </a:r>
            <a:r>
              <a:rPr lang="pt-BR" sz="1000" dirty="0" smtClean="0">
                <a:solidFill>
                  <a:schemeClr val="bg1">
                    <a:lumMod val="50000"/>
                  </a:schemeClr>
                </a:solidFill>
                <a:latin typeface="PT Serif" panose="020A0603040505020204" pitchFamily="18" charset="0"/>
              </a:rPr>
              <a:t>Master</a:t>
            </a:r>
            <a:endParaRPr lang="pt-BR" sz="1000" dirty="0">
              <a:solidFill>
                <a:schemeClr val="bg1">
                  <a:lumMod val="50000"/>
                </a:schemeClr>
              </a:solidFill>
              <a:latin typeface="PT Serif" panose="020A0603040505020204" pitchFamily="18" charset="0"/>
            </a:endParaRPr>
          </a:p>
        </p:txBody>
      </p:sp>
      <p:pic>
        <p:nvPicPr>
          <p:cNvPr id="28" name="Imagem 27"/>
          <p:cNvPicPr>
            <a:picLocks noChangeAspect="1"/>
          </p:cNvPicPr>
          <p:nvPr/>
        </p:nvPicPr>
        <p:blipFill>
          <a:blip r:embed="rId3"/>
          <a:stretch>
            <a:fillRect/>
          </a:stretch>
        </p:blipFill>
        <p:spPr>
          <a:xfrm>
            <a:off x="4772937" y="3517855"/>
            <a:ext cx="2057490" cy="864000"/>
          </a:xfrm>
          <a:prstGeom prst="rect">
            <a:avLst/>
          </a:prstGeom>
        </p:spPr>
      </p:pic>
      <p:pic>
        <p:nvPicPr>
          <p:cNvPr id="29" name="Imagem 28"/>
          <p:cNvPicPr>
            <a:picLocks noChangeAspect="1"/>
          </p:cNvPicPr>
          <p:nvPr/>
        </p:nvPicPr>
        <p:blipFill>
          <a:blip r:embed="rId4">
            <a:extLst>
              <a:ext uri="{BEBA8EAE-BF5A-486C-A8C5-ECC9F3942E4B}">
                <a14:imgProps xmlns:a14="http://schemas.microsoft.com/office/drawing/2010/main">
                  <a14:imgLayer r:embed="rId5">
                    <a14:imgEffect>
                      <a14:saturation sat="33000"/>
                    </a14:imgEffect>
                  </a14:imgLayer>
                </a14:imgProps>
              </a:ext>
            </a:extLst>
          </a:blip>
          <a:stretch>
            <a:fillRect/>
          </a:stretch>
        </p:blipFill>
        <p:spPr>
          <a:xfrm>
            <a:off x="565769" y="3504723"/>
            <a:ext cx="2086642" cy="877131"/>
          </a:xfrm>
          <a:prstGeom prst="rect">
            <a:avLst/>
          </a:prstGeom>
        </p:spPr>
      </p:pic>
      <p:pic>
        <p:nvPicPr>
          <p:cNvPr id="30" name="Imagem 29"/>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saturation sat="33000"/>
                    </a14:imgEffect>
                    <a14:imgEffect>
                      <a14:brightnessContrast bright="20000" contrast="-40000"/>
                    </a14:imgEffect>
                  </a14:imgLayer>
                </a14:imgProps>
              </a:ext>
            </a:extLst>
          </a:blip>
          <a:stretch>
            <a:fillRect/>
          </a:stretch>
        </p:blipFill>
        <p:spPr>
          <a:xfrm>
            <a:off x="640200" y="1473902"/>
            <a:ext cx="2008912" cy="1008000"/>
          </a:xfrm>
          <a:prstGeom prst="rect">
            <a:avLst/>
          </a:prstGeom>
        </p:spPr>
      </p:pic>
      <p:pic>
        <p:nvPicPr>
          <p:cNvPr id="31" name="Imagem 30"/>
          <p:cNvPicPr>
            <a:picLocks/>
          </p:cNvPicPr>
          <p:nvPr/>
        </p:nvPicPr>
        <p:blipFill>
          <a:blip r:embed="rId8">
            <a:extLst>
              <a:ext uri="{BEBA8EAE-BF5A-486C-A8C5-ECC9F3942E4B}">
                <a14:imgProps xmlns:a14="http://schemas.microsoft.com/office/drawing/2010/main">
                  <a14:imgLayer r:embed="rId9">
                    <a14:imgEffect>
                      <a14:saturation sat="33000"/>
                    </a14:imgEffect>
                  </a14:imgLayer>
                </a14:imgProps>
              </a:ext>
            </a:extLst>
          </a:blip>
          <a:stretch>
            <a:fillRect/>
          </a:stretch>
        </p:blipFill>
        <p:spPr>
          <a:xfrm>
            <a:off x="4815469" y="1484535"/>
            <a:ext cx="2008800" cy="1039898"/>
          </a:xfrm>
          <a:prstGeom prst="rect">
            <a:avLst/>
          </a:prstGeom>
        </p:spPr>
      </p:pic>
    </p:spTree>
    <p:extLst>
      <p:ext uri="{BB962C8B-B14F-4D97-AF65-F5344CB8AC3E}">
        <p14:creationId xmlns:p14="http://schemas.microsoft.com/office/powerpoint/2010/main" val="3514308020"/>
      </p:ext>
    </p:extLst>
  </p:cSld>
  <p:clrMapOvr>
    <a:masterClrMapping/>
  </p:clrMapOvr>
  <mc:AlternateContent xmlns:mc="http://schemas.openxmlformats.org/markup-compatibility/2006" xmlns:p14="http://schemas.microsoft.com/office/powerpoint/2010/main">
    <mc:Choice Requires="p14">
      <p:transition p14:dur="300">
        <p14:reveal/>
      </p:transition>
    </mc:Choice>
    <mc:Fallback xmlns="">
      <p:transition>
        <p:fade/>
      </p:transition>
    </mc:Fallback>
  </mc:AlternateContent>
  <p:timing>
    <p:tnLst>
      <p:par>
        <p:cTn id="1" dur="indefinite" restart="never" nodeType="tmRoot"/>
      </p:par>
    </p:tnLst>
  </p:timing>
</p:sld>
</file>

<file path=ppt/theme/theme1.xml><?xml version="1.0" encoding="utf-8"?>
<a:theme xmlns:a="http://schemas.openxmlformats.org/drawingml/2006/main" name="Portia template">
  <a:themeElements>
    <a:clrScheme name="Custom 347">
      <a:dk1>
        <a:srgbClr val="000000"/>
      </a:dk1>
      <a:lt1>
        <a:srgbClr val="FFFFFF"/>
      </a:lt1>
      <a:dk2>
        <a:srgbClr val="000000"/>
      </a:dk2>
      <a:lt2>
        <a:srgbClr val="F3F3F3"/>
      </a:lt2>
      <a:accent1>
        <a:srgbClr val="434343"/>
      </a:accent1>
      <a:accent2>
        <a:srgbClr val="999999"/>
      </a:accent2>
      <a:accent3>
        <a:srgbClr val="CCCCCC"/>
      </a:accent3>
      <a:accent4>
        <a:srgbClr val="4D5F6D"/>
      </a:accent4>
      <a:accent5>
        <a:srgbClr val="7F98AC"/>
      </a:accent5>
      <a:accent6>
        <a:srgbClr val="BCCEDB"/>
      </a:accent6>
      <a:hlink>
        <a:srgbClr val="1D1D1B"/>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2299</TotalTime>
  <Words>2202</Words>
  <Application>Microsoft Office PowerPoint</Application>
  <PresentationFormat>Apresentação na tela (16:9)</PresentationFormat>
  <Paragraphs>277</Paragraphs>
  <Slides>37</Slides>
  <Notes>35</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37</vt:i4>
      </vt:variant>
    </vt:vector>
  </HeadingPairs>
  <TitlesOfParts>
    <vt:vector size="43" baseType="lpstr">
      <vt:lpstr>Times New Roman</vt:lpstr>
      <vt:lpstr>Playfair Display</vt:lpstr>
      <vt:lpstr>Arial</vt:lpstr>
      <vt:lpstr>PT Serif</vt:lpstr>
      <vt:lpstr>Calibri</vt:lpstr>
      <vt:lpstr>Portia template</vt:lpstr>
      <vt:lpstr>Desafio Q-Bem  Ciência de Dados (mar/22)</vt:lpstr>
      <vt:lpstr>Olá!</vt:lpstr>
      <vt:lpstr>Roadmap</vt:lpstr>
      <vt:lpstr>1. Entendendo o Desafio</vt:lpstr>
      <vt:lpstr>Apresentação do PowerPoint</vt:lpstr>
      <vt:lpstr>Produtos</vt:lpstr>
      <vt:lpstr>Objetivos</vt:lpstr>
      <vt:lpstr>2. Quem são nossos clientes?</vt:lpstr>
      <vt:lpstr>Perfil dos Entrevistados</vt:lpstr>
      <vt:lpstr>Correlações Interessantes</vt:lpstr>
      <vt:lpstr>Correlações Interessantes</vt:lpstr>
      <vt:lpstr>Segmentando por Nível de Consumo</vt:lpstr>
      <vt:lpstr>Segmentando por Nível de Consumo</vt:lpstr>
      <vt:lpstr>Principais Diferenças entre os Dois Níveis de Consumo Modelados</vt:lpstr>
      <vt:lpstr>Principais Diferenças entre os Dois Níveis de Consumo Modelados</vt:lpstr>
      <vt:lpstr>Principais Diferenças entre os Dois Níveis de Consumo Modelados</vt:lpstr>
      <vt:lpstr>Segmentando por Grupos de Interesses</vt:lpstr>
      <vt:lpstr>Segmentando por Grupos de Interesses</vt:lpstr>
      <vt:lpstr>Perfis de Interesses</vt:lpstr>
      <vt:lpstr>3. Expandindo Horizontes</vt:lpstr>
      <vt:lpstr>Modelos Preditivos para Prospecção de Novos Clientes</vt:lpstr>
      <vt:lpstr>Modelos Preditivos para Prospecção de Novos Clientes</vt:lpstr>
      <vt:lpstr>4. A Campanha de Marketing</vt:lpstr>
      <vt:lpstr>Perfil dos Clientes que Responderam à Campanha</vt:lpstr>
      <vt:lpstr>Otimizando Resultados</vt:lpstr>
      <vt:lpstr>Otimizando Resultados</vt:lpstr>
      <vt:lpstr>Otimizando Resultados</vt:lpstr>
      <vt:lpstr>Apresentação do PowerPoint</vt:lpstr>
      <vt:lpstr>Apresentação do PowerPoint</vt:lpstr>
      <vt:lpstr>Apresentação do PowerPoint</vt:lpstr>
      <vt:lpstr>Apresentação do PowerPoint</vt:lpstr>
      <vt:lpstr>$ 3.162,57</vt:lpstr>
      <vt:lpstr>11,8±1,8 %</vt:lpstr>
      <vt:lpstr>18,7±4,3 %</vt:lpstr>
      <vt:lpstr>5. Próximos Passos</vt:lpstr>
      <vt:lpstr>Próximos Passos</vt:lpstr>
      <vt:lpstr>Obrigado!</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Desafio Q-Bem Ciência de Dados</dc:title>
  <dc:creator>Usuario</dc:creator>
  <cp:lastModifiedBy>Conta da Microsoft</cp:lastModifiedBy>
  <cp:revision>95</cp:revision>
  <dcterms:modified xsi:type="dcterms:W3CDTF">2022-03-25T15:55:13Z</dcterms:modified>
</cp:coreProperties>
</file>